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301" r:id="rId4"/>
    <p:sldId id="302" r:id="rId5"/>
    <p:sldId id="303" r:id="rId6"/>
    <p:sldId id="309" r:id="rId7"/>
    <p:sldId id="311" r:id="rId8"/>
    <p:sldId id="312" r:id="rId9"/>
    <p:sldId id="304" r:id="rId10"/>
    <p:sldId id="305" r:id="rId11"/>
    <p:sldId id="306" r:id="rId12"/>
    <p:sldId id="307" r:id="rId13"/>
    <p:sldId id="308" r:id="rId14"/>
    <p:sldId id="292" r:id="rId15"/>
    <p:sldId id="282" r:id="rId16"/>
    <p:sldId id="293" r:id="rId17"/>
    <p:sldId id="294" r:id="rId18"/>
    <p:sldId id="298" r:id="rId19"/>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55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y9kWXQaFezA"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729424" y="2878353"/>
            <a:ext cx="5658360" cy="597204"/>
          </a:xfrm>
          <a:prstGeom prst="rect">
            <a:avLst/>
          </a:prstGeom>
        </p:spPr>
        <p:txBody>
          <a:bodyPr wrap="square" lIns="0" tIns="0" rIns="0" bIns="0" rtlCol="0">
            <a:noAutofit/>
          </a:bodyPr>
          <a:lstStyle/>
          <a:p>
            <a:pPr marL="12700" algn="ctr">
              <a:lnSpc>
                <a:spcPts val="4685"/>
              </a:lnSpc>
              <a:spcBef>
                <a:spcPts val="234"/>
              </a:spcBef>
            </a:pPr>
            <a:r>
              <a:rPr lang="en-AU" sz="6000" spc="-114" baseline="3034" dirty="0">
                <a:latin typeface="Calibri Light"/>
                <a:cs typeface="Calibri Light"/>
              </a:rPr>
              <a:t>EDFL Under 9s</a:t>
            </a:r>
            <a:r>
              <a:rPr lang="en-AU" sz="6000" spc="-114" dirty="0">
                <a:latin typeface="Calibri Light"/>
                <a:cs typeface="Calibri Light"/>
              </a:rPr>
              <a:t> </a:t>
            </a:r>
            <a:r>
              <a:rPr lang="en-AU" sz="4000" spc="-114" dirty="0">
                <a:latin typeface="Calibri Light"/>
                <a:cs typeface="Calibri Light"/>
              </a:rPr>
              <a:t>Competition</a:t>
            </a:r>
            <a:endParaRPr sz="2400" dirty="0">
              <a:latin typeface="Calibri Light"/>
              <a:cs typeface="Calibri Light"/>
            </a:endParaRPr>
          </a:p>
        </p:txBody>
      </p:sp>
      <p:sp>
        <p:nvSpPr>
          <p:cNvPr id="2" name="object 2"/>
          <p:cNvSpPr txBox="1"/>
          <p:nvPr/>
        </p:nvSpPr>
        <p:spPr>
          <a:xfrm>
            <a:off x="3263645" y="6176928"/>
            <a:ext cx="2589917" cy="266192"/>
          </a:xfrm>
          <a:prstGeom prst="rect">
            <a:avLst/>
          </a:prstGeom>
        </p:spPr>
        <p:txBody>
          <a:bodyPr wrap="square" lIns="0" tIns="0" rIns="0" bIns="0" rtlCol="0">
            <a:noAutofit/>
          </a:bodyPr>
          <a:lstStyle/>
          <a:p>
            <a:pPr marL="12700" algn="ctr">
              <a:lnSpc>
                <a:spcPts val="2030"/>
              </a:lnSpc>
              <a:spcBef>
                <a:spcPts val="101"/>
              </a:spcBef>
            </a:pPr>
            <a:r>
              <a:rPr sz="2850" i="1" spc="0" baseline="2874" dirty="0">
                <a:latin typeface="Calibri"/>
                <a:cs typeface="Calibri"/>
              </a:rPr>
              <a:t>Produ</a:t>
            </a:r>
            <a:r>
              <a:rPr sz="2850" i="1" spc="-14" baseline="2874" dirty="0">
                <a:latin typeface="Calibri"/>
                <a:cs typeface="Calibri"/>
              </a:rPr>
              <a:t>c</a:t>
            </a:r>
            <a:r>
              <a:rPr sz="2850" i="1" spc="-4" baseline="2874" dirty="0">
                <a:latin typeface="Calibri"/>
                <a:cs typeface="Calibri"/>
              </a:rPr>
              <a:t>e</a:t>
            </a:r>
            <a:r>
              <a:rPr sz="2850" i="1" spc="0" baseline="2874" dirty="0">
                <a:latin typeface="Calibri"/>
                <a:cs typeface="Calibri"/>
              </a:rPr>
              <a:t>d</a:t>
            </a:r>
            <a:r>
              <a:rPr sz="2850" i="1" spc="-52" baseline="2874" dirty="0">
                <a:latin typeface="Calibri"/>
                <a:cs typeface="Calibri"/>
              </a:rPr>
              <a:t> </a:t>
            </a:r>
            <a:r>
              <a:rPr lang="en-AU" sz="2850" i="1" baseline="2874" dirty="0">
                <a:latin typeface="Calibri"/>
                <a:cs typeface="Calibri"/>
              </a:rPr>
              <a:t>February</a:t>
            </a:r>
            <a:r>
              <a:rPr sz="2850" i="1" spc="-38" baseline="2874" dirty="0">
                <a:latin typeface="Calibri"/>
                <a:cs typeface="Calibri"/>
              </a:rPr>
              <a:t> </a:t>
            </a:r>
            <a:r>
              <a:rPr sz="2850" i="1" spc="0" baseline="2874" dirty="0">
                <a:latin typeface="Calibri"/>
                <a:cs typeface="Calibri"/>
              </a:rPr>
              <a:t>201</a:t>
            </a:r>
            <a:r>
              <a:rPr lang="en-AU" sz="2850" i="1" spc="0" baseline="2874" dirty="0">
                <a:latin typeface="Calibri"/>
                <a:cs typeface="Calibri"/>
              </a:rPr>
              <a:t>7</a:t>
            </a:r>
            <a:endParaRPr sz="1900" dirty="0">
              <a:latin typeface="Calibri"/>
              <a:cs typeface="Calibri"/>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0908" y="457200"/>
            <a:ext cx="2942183" cy="1647444"/>
          </a:xfrm>
          <a:prstGeom prst="rect">
            <a:avLst/>
          </a:prstGeom>
        </p:spPr>
      </p:pic>
      <p:sp>
        <p:nvSpPr>
          <p:cNvPr id="5" name="TextBox 4"/>
          <p:cNvSpPr txBox="1"/>
          <p:nvPr/>
        </p:nvSpPr>
        <p:spPr>
          <a:xfrm>
            <a:off x="2361154" y="3646714"/>
            <a:ext cx="4394897" cy="461665"/>
          </a:xfrm>
          <a:prstGeom prst="rect">
            <a:avLst/>
          </a:prstGeom>
          <a:noFill/>
        </p:spPr>
        <p:txBody>
          <a:bodyPr wrap="square" rtlCol="0">
            <a:spAutoFit/>
          </a:bodyPr>
          <a:lstStyle/>
          <a:p>
            <a:pPr algn="ctr"/>
            <a:r>
              <a:rPr lang="en-AU" sz="2400" dirty="0"/>
              <a:t>Rules &amp; Regulations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4273018"/>
          </a:xfrm>
          <a:prstGeom prst="rect">
            <a:avLst/>
          </a:prstGeom>
        </p:spPr>
        <p:txBody>
          <a:bodyPr wrap="square" lIns="0" tIns="0" rIns="0" bIns="0" rtlCol="0">
            <a:noAutofit/>
          </a:bodyPr>
          <a:lstStyle/>
          <a:p>
            <a:pPr marL="298450" indent="-285750">
              <a:lnSpc>
                <a:spcPts val="1835"/>
              </a:lnSpc>
              <a:spcBef>
                <a:spcPts val="91"/>
              </a:spcBef>
              <a:buFont typeface="Wingdings" panose="05000000000000000000" pitchFamily="2" charset="2"/>
              <a:buChar char="§"/>
            </a:pPr>
            <a:r>
              <a:rPr lang="en-AU" sz="2000" dirty="0">
                <a:latin typeface="Calibri"/>
                <a:cs typeface="Calibri"/>
              </a:rPr>
              <a:t>A player must be 7 years of age by April 30 before he/she can participate in competition football in Victoria.</a:t>
            </a:r>
          </a:p>
          <a:p>
            <a:pPr marL="12700">
              <a:lnSpc>
                <a:spcPts val="1835"/>
              </a:lnSpc>
              <a:spcBef>
                <a:spcPts val="91"/>
              </a:spcBef>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latin typeface="Calibri"/>
                <a:cs typeface="Calibri"/>
              </a:rPr>
              <a:t>Any Under 9 player is eligible to play up in Under 11s with consent from the individuals parents </a:t>
            </a:r>
            <a:r>
              <a:rPr lang="en-AU" sz="2000" dirty="0">
                <a:cs typeface="Calibri"/>
              </a:rPr>
              <a:t>and Club permission</a:t>
            </a: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cs typeface="Calibri"/>
              </a:rPr>
              <a:t>Players should only be permitted to play up an age level when the physical capacity and social sense enable them to adequately compete in the higher level and the recommendation is that the decision should be based on the benefits gained by the individual.</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lvl="0"/>
            <a:r>
              <a:rPr lang="en-AU" sz="2400" b="1" dirty="0">
                <a:solidFill>
                  <a:prstClr val="black"/>
                </a:solidFill>
              </a:rPr>
              <a:t>Gender Policy</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cs typeface="Calibri"/>
              </a:rPr>
              <a:t>In accordance with Equal opportunity Act 1995 (Vic.) people aged under 12 years of Age cannot be excluded on a basis of sex or gender for participating in competitive sporting activity.</a:t>
            </a:r>
          </a:p>
          <a:p>
            <a:pPr marL="298450" indent="-285750">
              <a:lnSpc>
                <a:spcPts val="1835"/>
              </a:lnSpc>
              <a:spcBef>
                <a:spcPts val="91"/>
              </a:spcBef>
              <a:buFont typeface="Wingdings" panose="05000000000000000000" pitchFamily="2" charset="2"/>
              <a:buChar char="§"/>
            </a:pPr>
            <a:r>
              <a:rPr lang="en-AU" sz="2000" dirty="0">
                <a:cs typeface="Calibri"/>
              </a:rPr>
              <a:t>The under 9s competition is a mixed program</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12700">
              <a:lnSpc>
                <a:spcPts val="1835"/>
              </a:lnSpc>
              <a:spcBef>
                <a:spcPts val="91"/>
              </a:spcBef>
            </a:pPr>
            <a:endParaRPr lang="en-AU" sz="1700" dirty="0">
              <a:latin typeface="Calibri"/>
              <a:cs typeface="Calibri"/>
            </a:endParaRPr>
          </a:p>
          <a:p>
            <a:pPr marL="12700">
              <a:lnSpc>
                <a:spcPts val="1835"/>
              </a:lnSpc>
              <a:spcBef>
                <a:spcPts val="91"/>
              </a:spcBef>
            </a:pPr>
            <a:endParaRPr lang="en-AU" sz="1700" dirty="0">
              <a:latin typeface="Calibri"/>
              <a:cs typeface="Calibri"/>
            </a:endParaRPr>
          </a:p>
          <a:p>
            <a:pPr marL="12700">
              <a:lnSpc>
                <a:spcPts val="1835"/>
              </a:lnSpc>
              <a:spcBef>
                <a:spcPts val="91"/>
              </a:spcBef>
            </a:pPr>
            <a:endParaRPr sz="1700" dirty="0">
              <a:latin typeface="Calibri"/>
              <a:cs typeface="Calibri"/>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Age Policy</a:t>
            </a:r>
          </a:p>
        </p:txBody>
      </p:sp>
      <p:sp>
        <p:nvSpPr>
          <p:cNvPr id="7" name="object 6"/>
          <p:cNvSpPr txBox="1"/>
          <p:nvPr/>
        </p:nvSpPr>
        <p:spPr>
          <a:xfrm>
            <a:off x="364744" y="4044658"/>
            <a:ext cx="8431977" cy="3511017"/>
          </a:xfrm>
          <a:prstGeom prst="rect">
            <a:avLst/>
          </a:prstGeom>
        </p:spPr>
        <p:txBody>
          <a:bodyPr wrap="square" lIns="0" tIns="0" rIns="0" bIns="0" rtlCol="0">
            <a:noAutofit/>
          </a:bodyPr>
          <a:lstStyle/>
          <a:p>
            <a:pPr marL="12700">
              <a:lnSpc>
                <a:spcPts val="1835"/>
              </a:lnSpc>
              <a:spcBef>
                <a:spcPts val="91"/>
              </a:spcBef>
            </a:pPr>
            <a:endParaRPr lang="en-AU" sz="1700" dirty="0">
              <a:latin typeface="Calibri"/>
              <a:cs typeface="Calibri"/>
            </a:endParaRPr>
          </a:p>
          <a:p>
            <a:pPr marL="12700">
              <a:lnSpc>
                <a:spcPts val="1835"/>
              </a:lnSpc>
              <a:spcBef>
                <a:spcPts val="91"/>
              </a:spcBef>
            </a:pPr>
            <a:endParaRPr lang="en-AU" sz="1700" dirty="0">
              <a:latin typeface="Calibri"/>
              <a:cs typeface="Calibri"/>
            </a:endParaRPr>
          </a:p>
          <a:p>
            <a:pPr marL="12700">
              <a:lnSpc>
                <a:spcPts val="1835"/>
              </a:lnSpc>
              <a:spcBef>
                <a:spcPts val="91"/>
              </a:spcBef>
            </a:pPr>
            <a:endParaRPr sz="17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3" y="1822982"/>
            <a:ext cx="3947582" cy="3511017"/>
          </a:xfrm>
          <a:prstGeom prst="rect">
            <a:avLst/>
          </a:prstGeom>
        </p:spPr>
        <p:txBody>
          <a:bodyPr wrap="square" lIns="0" tIns="0" rIns="0" bIns="0" rtlCol="0">
            <a:noAutofit/>
          </a:bodyPr>
          <a:lstStyle/>
          <a:p>
            <a:pPr marL="298450" indent="-285750">
              <a:lnSpc>
                <a:spcPts val="1835"/>
              </a:lnSpc>
              <a:spcBef>
                <a:spcPts val="91"/>
              </a:spcBef>
              <a:buFont typeface="Wingdings" panose="05000000000000000000" pitchFamily="2" charset="2"/>
              <a:buChar char="§"/>
            </a:pPr>
            <a:r>
              <a:rPr lang="en-AU" sz="2000" dirty="0">
                <a:latin typeface="Calibri"/>
                <a:cs typeface="Calibri"/>
              </a:rPr>
              <a:t>Twelve-a-side means: 4 forwards, 4 centres, 4 backs + reserves.</a:t>
            </a:r>
          </a:p>
          <a:p>
            <a:pPr marL="298450" indent="-285750">
              <a:lnSpc>
                <a:spcPts val="1835"/>
              </a:lnSpc>
              <a:spcBef>
                <a:spcPts val="91"/>
              </a:spcBef>
              <a:buFont typeface="Wingdings" panose="05000000000000000000" pitchFamily="2" charset="2"/>
              <a:buChar char="§"/>
            </a:pPr>
            <a:r>
              <a:rPr lang="en-AU" sz="2000" dirty="0">
                <a:latin typeface="Calibri"/>
                <a:cs typeface="Calibri"/>
              </a:rPr>
              <a:t>Fifteen-a-side means: 5 forwards, 5 midfielders, 5 backs + reserves.</a:t>
            </a:r>
          </a:p>
          <a:p>
            <a:pPr marL="298450" indent="-285750">
              <a:lnSpc>
                <a:spcPts val="1835"/>
              </a:lnSpc>
              <a:spcBef>
                <a:spcPts val="91"/>
              </a:spcBef>
              <a:buFont typeface="Wingdings" panose="05000000000000000000" pitchFamily="2" charset="2"/>
              <a:buChar char="§"/>
            </a:pPr>
            <a:r>
              <a:rPr lang="en-AU" sz="2000" dirty="0">
                <a:latin typeface="Calibri"/>
                <a:cs typeface="Calibri"/>
              </a:rPr>
              <a:t>Interchange may take place at any time, but all players must play at least half of the match.</a:t>
            </a:r>
          </a:p>
          <a:p>
            <a:pPr marL="298450" indent="-285750">
              <a:lnSpc>
                <a:spcPts val="1835"/>
              </a:lnSpc>
              <a:spcBef>
                <a:spcPts val="91"/>
              </a:spcBef>
              <a:buFont typeface="Wingdings" panose="05000000000000000000" pitchFamily="2" charset="2"/>
              <a:buChar char="§"/>
            </a:pPr>
            <a:r>
              <a:rPr lang="en-AU" sz="2000" dirty="0">
                <a:latin typeface="Calibri"/>
                <a:cs typeface="Calibri"/>
              </a:rPr>
              <a:t>Rotate players every quarter to provide opportunities in several positions, i.e. players to change from one zone to another and interchange on to the field.</a:t>
            </a:r>
          </a:p>
          <a:p>
            <a:pPr marL="298450" indent="-285750">
              <a:lnSpc>
                <a:spcPts val="1835"/>
              </a:lnSpc>
              <a:spcBef>
                <a:spcPts val="91"/>
              </a:spcBef>
              <a:buFont typeface="Wingdings" panose="05000000000000000000" pitchFamily="2" charset="2"/>
              <a:buChar char="§"/>
            </a:pPr>
            <a:r>
              <a:rPr lang="en-AU" sz="2000" dirty="0">
                <a:latin typeface="Calibri"/>
                <a:cs typeface="Calibri"/>
              </a:rPr>
              <a:t>Equalise the teams and opponents as much as possible </a:t>
            </a:r>
            <a:r>
              <a:rPr lang="en-US" sz="2000" dirty="0">
                <a:latin typeface="Calibri"/>
                <a:cs typeface="Calibri"/>
              </a:rPr>
              <a:t>(match sizes, abilities).</a:t>
            </a:r>
          </a:p>
          <a:p>
            <a:endParaRPr sz="1700" dirty="0">
              <a:latin typeface="Calibri"/>
              <a:cs typeface="Calibri"/>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The Team</a:t>
            </a:r>
          </a:p>
        </p:txBody>
      </p:sp>
      <p:pic>
        <p:nvPicPr>
          <p:cNvPr id="2" name="Picture 1"/>
          <p:cNvPicPr>
            <a:picLocks noChangeAspect="1"/>
          </p:cNvPicPr>
          <p:nvPr/>
        </p:nvPicPr>
        <p:blipFill>
          <a:blip r:embed="rId2">
            <a:clrChange>
              <a:clrFrom>
                <a:srgbClr val="EBF5EF"/>
              </a:clrFrom>
              <a:clrTo>
                <a:srgbClr val="EBF5EF">
                  <a:alpha val="0"/>
                </a:srgbClr>
              </a:clrTo>
            </a:clrChange>
          </a:blip>
          <a:stretch>
            <a:fillRect/>
          </a:stretch>
        </p:blipFill>
        <p:spPr>
          <a:xfrm>
            <a:off x="4426233" y="1620850"/>
            <a:ext cx="4778955" cy="4636017"/>
          </a:xfrm>
          <a:prstGeom prst="rect">
            <a:avLst/>
          </a:prstGeom>
        </p:spPr>
      </p:pic>
    </p:spTree>
    <p:extLst>
      <p:ext uri="{BB962C8B-B14F-4D97-AF65-F5344CB8AC3E}">
        <p14:creationId xmlns:p14="http://schemas.microsoft.com/office/powerpoint/2010/main" val="2584488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3" y="1822982"/>
            <a:ext cx="4321047" cy="4120618"/>
          </a:xfrm>
          <a:prstGeom prst="rect">
            <a:avLst/>
          </a:prstGeom>
        </p:spPr>
        <p:txBody>
          <a:bodyPr wrap="square" lIns="0" tIns="0" rIns="0" bIns="0" rtlCol="0">
            <a:noAutofit/>
          </a:bodyPr>
          <a:lstStyle/>
          <a:p>
            <a:pPr marL="298450" indent="-285750">
              <a:lnSpc>
                <a:spcPts val="1835"/>
              </a:lnSpc>
              <a:spcBef>
                <a:spcPts val="91"/>
              </a:spcBef>
              <a:buFont typeface="Wingdings" panose="05000000000000000000" pitchFamily="2" charset="2"/>
              <a:buChar char="§"/>
            </a:pPr>
            <a:r>
              <a:rPr lang="en-AU" sz="2000" dirty="0">
                <a:latin typeface="Calibri"/>
                <a:cs typeface="Calibri"/>
              </a:rPr>
              <a:t>The size of the playing field should be no bigger than 100m x 80m and divided into three equal zones (thirds) identified by markers or lines on the ground.</a:t>
            </a:r>
          </a:p>
          <a:p>
            <a:pPr marL="298450" indent="-285750">
              <a:lnSpc>
                <a:spcPts val="1835"/>
              </a:lnSpc>
              <a:spcBef>
                <a:spcPts val="91"/>
              </a:spcBef>
              <a:buFont typeface="Wingdings" panose="05000000000000000000" pitchFamily="2" charset="2"/>
              <a:buChar char="§"/>
            </a:pPr>
            <a:r>
              <a:rPr lang="en-AU" sz="2000" dirty="0">
                <a:latin typeface="Calibri"/>
                <a:cs typeface="Calibri"/>
              </a:rPr>
              <a:t>A field umpire is needed. </a:t>
            </a:r>
          </a:p>
          <a:p>
            <a:pPr marL="298450" indent="-285750">
              <a:lnSpc>
                <a:spcPts val="1835"/>
              </a:lnSpc>
              <a:spcBef>
                <a:spcPts val="91"/>
              </a:spcBef>
              <a:buFont typeface="Wingdings" panose="05000000000000000000" pitchFamily="2" charset="2"/>
              <a:buChar char="§"/>
            </a:pPr>
            <a:r>
              <a:rPr lang="en-AU" sz="2000" dirty="0">
                <a:latin typeface="Calibri"/>
                <a:cs typeface="Calibri"/>
              </a:rPr>
              <a:t>There are no boundary throw-ins (no boundary umpires)</a:t>
            </a:r>
          </a:p>
          <a:p>
            <a:pPr marL="298450" indent="-285750">
              <a:lnSpc>
                <a:spcPts val="1835"/>
              </a:lnSpc>
              <a:spcBef>
                <a:spcPts val="91"/>
              </a:spcBef>
              <a:buFont typeface="Wingdings" panose="05000000000000000000" pitchFamily="2" charset="2"/>
              <a:buChar char="§"/>
            </a:pPr>
            <a:r>
              <a:rPr lang="en-AU" sz="2000" dirty="0">
                <a:latin typeface="Calibri"/>
                <a:cs typeface="Calibri"/>
              </a:rPr>
              <a:t>Two goal umpires are required.</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12700">
              <a:lnSpc>
                <a:spcPts val="1835"/>
              </a:lnSpc>
              <a:spcBef>
                <a:spcPts val="91"/>
              </a:spcBef>
            </a:pPr>
            <a:r>
              <a:rPr lang="en-AU" sz="2000" dirty="0">
                <a:cs typeface="Calibri"/>
              </a:rPr>
              <a:t>NB: This field is a maximum size with flexibility needed depending on the players per team, age and ability level. Playing on a larger field will compromise the intent of the laws and in turn have an adverse effect on </a:t>
            </a:r>
            <a:r>
              <a:rPr lang="en-US" sz="2000" dirty="0">
                <a:cs typeface="Calibri"/>
              </a:rPr>
              <a:t>the development of players.</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830997"/>
          </a:xfrm>
          <a:prstGeom prst="rect">
            <a:avLst/>
          </a:prstGeom>
          <a:noFill/>
        </p:spPr>
        <p:txBody>
          <a:bodyPr wrap="square" rtlCol="0">
            <a:spAutoFit/>
          </a:bodyPr>
          <a:lstStyle/>
          <a:p>
            <a:r>
              <a:rPr lang="en-AU" sz="2400" b="1" dirty="0"/>
              <a:t>Playing Ground and Officials</a:t>
            </a:r>
          </a:p>
          <a:p>
            <a:endParaRPr lang="en-AU" sz="2400" b="1" dirty="0"/>
          </a:p>
        </p:txBody>
      </p:sp>
      <p:pic>
        <p:nvPicPr>
          <p:cNvPr id="2" name="Picture 1"/>
          <p:cNvPicPr>
            <a:picLocks noChangeAspect="1"/>
          </p:cNvPicPr>
          <p:nvPr/>
        </p:nvPicPr>
        <p:blipFill>
          <a:blip r:embed="rId2"/>
          <a:stretch>
            <a:fillRect/>
          </a:stretch>
        </p:blipFill>
        <p:spPr>
          <a:xfrm>
            <a:off x="4882501" y="1423884"/>
            <a:ext cx="4475631" cy="4670792"/>
          </a:xfrm>
          <a:prstGeom prst="rect">
            <a:avLst/>
          </a:prstGeom>
        </p:spPr>
      </p:pic>
    </p:spTree>
    <p:extLst>
      <p:ext uri="{BB962C8B-B14F-4D97-AF65-F5344CB8AC3E}">
        <p14:creationId xmlns:p14="http://schemas.microsoft.com/office/powerpoint/2010/main" val="375898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21035" y="1188663"/>
            <a:ext cx="8431977" cy="4016354"/>
          </a:xfrm>
          <a:prstGeom prst="rect">
            <a:avLst/>
          </a:prstGeom>
        </p:spPr>
        <p:txBody>
          <a:bodyPr wrap="square" lIns="0" tIns="0" rIns="0" bIns="0" rtlCol="0">
            <a:noAutofit/>
          </a:bodyPr>
          <a:lstStyle/>
          <a:p>
            <a:endParaRPr lang="en-AU" dirty="0"/>
          </a:p>
          <a:p>
            <a:pPr marL="285750" indent="-285750">
              <a:buFont typeface="Arial" panose="020B0604020202020204" pitchFamily="34" charset="0"/>
              <a:buChar char="•"/>
            </a:pPr>
            <a:r>
              <a:rPr lang="en-AU" dirty="0"/>
              <a:t>Backs are restricted to the back zone. </a:t>
            </a:r>
          </a:p>
          <a:p>
            <a:pPr marL="285750" indent="-285750">
              <a:buFont typeface="Arial" panose="020B0604020202020204" pitchFamily="34" charset="0"/>
              <a:buChar char="•"/>
            </a:pPr>
            <a:r>
              <a:rPr lang="en-AU" dirty="0"/>
              <a:t>Centres are restricted to the centre zone. </a:t>
            </a:r>
          </a:p>
          <a:p>
            <a:pPr marL="285750" indent="-285750">
              <a:buFont typeface="Arial" panose="020B0604020202020204" pitchFamily="34" charset="0"/>
              <a:buChar char="•"/>
            </a:pPr>
            <a:r>
              <a:rPr lang="en-AU" dirty="0"/>
              <a:t>Forwards are restricted to the forward zone. </a:t>
            </a:r>
          </a:p>
          <a:p>
            <a:pPr marL="285750" indent="-285750">
              <a:buFont typeface="Arial" panose="020B0604020202020204" pitchFamily="34" charset="0"/>
              <a:buChar char="•"/>
            </a:pPr>
            <a:r>
              <a:rPr lang="en-AU" dirty="0"/>
              <a:t>Players in the centre zone must be identified by a EDFL sash </a:t>
            </a:r>
          </a:p>
          <a:p>
            <a:pPr marL="285750" indent="-285750">
              <a:buFont typeface="Arial" panose="020B0604020202020204" pitchFamily="34" charset="0"/>
              <a:buChar char="•"/>
            </a:pPr>
            <a:r>
              <a:rPr lang="en-AU" dirty="0"/>
              <a:t>Rotate players to provide opportunities in several positions</a:t>
            </a:r>
          </a:p>
          <a:p>
            <a:endParaRPr lang="en-AU" dirty="0"/>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Zones</a:t>
            </a:r>
          </a:p>
        </p:txBody>
      </p:sp>
      <p:pic>
        <p:nvPicPr>
          <p:cNvPr id="7" name="Picture 6"/>
          <p:cNvPicPr>
            <a:picLocks noChangeAspect="1"/>
          </p:cNvPicPr>
          <p:nvPr/>
        </p:nvPicPr>
        <p:blipFill rotWithShape="1">
          <a:blip r:embed="rId2"/>
          <a:srcRect t="7822" b="48915"/>
          <a:stretch/>
        </p:blipFill>
        <p:spPr>
          <a:xfrm>
            <a:off x="990600" y="3325823"/>
            <a:ext cx="7467600" cy="3371640"/>
          </a:xfrm>
          <a:prstGeom prst="rect">
            <a:avLst/>
          </a:prstGeom>
        </p:spPr>
      </p:pic>
      <p:sp>
        <p:nvSpPr>
          <p:cNvPr id="2" name="Oval 1"/>
          <p:cNvSpPr/>
          <p:nvPr/>
        </p:nvSpPr>
        <p:spPr>
          <a:xfrm>
            <a:off x="1143000" y="2945920"/>
            <a:ext cx="2590800" cy="40644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410200" y="2793520"/>
            <a:ext cx="2590800" cy="40644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025648" y="2912058"/>
            <a:ext cx="3222752" cy="40644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666394" y="2959638"/>
            <a:ext cx="1544012"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FWD</a:t>
            </a:r>
          </a:p>
        </p:txBody>
      </p:sp>
      <p:sp>
        <p:nvSpPr>
          <p:cNvPr id="13" name="Rectangle 12"/>
          <p:cNvSpPr/>
          <p:nvPr/>
        </p:nvSpPr>
        <p:spPr>
          <a:xfrm>
            <a:off x="5866556" y="2908300"/>
            <a:ext cx="167808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BACK</a:t>
            </a:r>
          </a:p>
        </p:txBody>
      </p:sp>
      <p:sp>
        <p:nvSpPr>
          <p:cNvPr id="14" name="Rectangle 13"/>
          <p:cNvSpPr/>
          <p:nvPr/>
        </p:nvSpPr>
        <p:spPr>
          <a:xfrm>
            <a:off x="3412466" y="3046353"/>
            <a:ext cx="2392001"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CENTRE</a:t>
            </a:r>
          </a:p>
        </p:txBody>
      </p:sp>
      <p:sp>
        <p:nvSpPr>
          <p:cNvPr id="5" name="Arrow: Right 4"/>
          <p:cNvSpPr/>
          <p:nvPr/>
        </p:nvSpPr>
        <p:spPr>
          <a:xfrm rot="10800000">
            <a:off x="1666394" y="4944298"/>
            <a:ext cx="5725006" cy="9231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6958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830997"/>
          </a:xfrm>
          <a:prstGeom prst="rect">
            <a:avLst/>
          </a:prstGeom>
          <a:noFill/>
        </p:spPr>
        <p:txBody>
          <a:bodyPr wrap="square" rtlCol="0">
            <a:spAutoFit/>
          </a:bodyPr>
          <a:lstStyle/>
          <a:p>
            <a:r>
              <a:rPr lang="en-AU" sz="2400" b="1" dirty="0"/>
              <a:t>Basic Ground Set Up For 2 Games</a:t>
            </a:r>
          </a:p>
        </p:txBody>
      </p:sp>
      <p:pic>
        <p:nvPicPr>
          <p:cNvPr id="11" name="Picture 10" descr="AFL ground.jpg"/>
          <p:cNvPicPr>
            <a:picLocks noChangeAspect="1"/>
          </p:cNvPicPr>
          <p:nvPr/>
        </p:nvPicPr>
        <p:blipFill>
          <a:blip r:embed="rId2" cstate="print"/>
          <a:stretch>
            <a:fillRect/>
          </a:stretch>
        </p:blipFill>
        <p:spPr>
          <a:xfrm>
            <a:off x="539552" y="1633487"/>
            <a:ext cx="8101470" cy="5072113"/>
          </a:xfrm>
          <a:prstGeom prst="ellipse">
            <a:avLst/>
          </a:prstGeom>
          <a:ln>
            <a:noFill/>
          </a:ln>
          <a:effectLst>
            <a:softEdge rad="112500"/>
          </a:effectLst>
        </p:spPr>
      </p:pic>
      <p:sp>
        <p:nvSpPr>
          <p:cNvPr id="12" name="Oval 11"/>
          <p:cNvSpPr/>
          <p:nvPr/>
        </p:nvSpPr>
        <p:spPr>
          <a:xfrm>
            <a:off x="971600" y="2835175"/>
            <a:ext cx="3240360" cy="26642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p:cNvSpPr/>
          <p:nvPr/>
        </p:nvSpPr>
        <p:spPr>
          <a:xfrm>
            <a:off x="4932040" y="2817169"/>
            <a:ext cx="3240360" cy="26642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Connector 13"/>
          <p:cNvCxnSpPr/>
          <p:nvPr/>
        </p:nvCxnSpPr>
        <p:spPr>
          <a:xfrm>
            <a:off x="2051720" y="2889177"/>
            <a:ext cx="0" cy="25202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31840" y="2889177"/>
            <a:ext cx="0" cy="25202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012160" y="2889177"/>
            <a:ext cx="0" cy="25202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164288" y="2889177"/>
            <a:ext cx="0" cy="25202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139952" y="5121425"/>
            <a:ext cx="864096" cy="0"/>
          </a:xfrm>
          <a:prstGeom prst="line">
            <a:avLst/>
          </a:prstGeom>
          <a:ln>
            <a:solidFill>
              <a:schemeClr val="bg1"/>
            </a:solidFill>
            <a:headEnd type="stealth" w="lg" len="med"/>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038600" y="5173688"/>
            <a:ext cx="1080120" cy="307777"/>
          </a:xfrm>
          <a:prstGeom prst="rect">
            <a:avLst/>
          </a:prstGeom>
          <a:noFill/>
        </p:spPr>
        <p:txBody>
          <a:bodyPr wrap="square" rtlCol="0">
            <a:spAutoFit/>
          </a:bodyPr>
          <a:lstStyle/>
          <a:p>
            <a:pPr algn="ctr"/>
            <a:r>
              <a:rPr lang="en-AU" sz="1400" b="1" dirty="0">
                <a:solidFill>
                  <a:schemeClr val="bg1"/>
                </a:solidFill>
              </a:rPr>
              <a:t>10 metres</a:t>
            </a:r>
          </a:p>
        </p:txBody>
      </p:sp>
      <p:sp>
        <p:nvSpPr>
          <p:cNvPr id="20" name="TextBox 19"/>
          <p:cNvSpPr txBox="1"/>
          <p:nvPr/>
        </p:nvSpPr>
        <p:spPr>
          <a:xfrm>
            <a:off x="2195736" y="3465241"/>
            <a:ext cx="792088" cy="1384995"/>
          </a:xfrm>
          <a:prstGeom prst="rect">
            <a:avLst/>
          </a:prstGeom>
          <a:noFill/>
        </p:spPr>
        <p:txBody>
          <a:bodyPr wrap="square" rtlCol="0">
            <a:spAutoFit/>
          </a:bodyPr>
          <a:lstStyle/>
          <a:p>
            <a:pPr algn="ctr"/>
            <a:r>
              <a:rPr lang="en-AU" sz="1400" dirty="0">
                <a:solidFill>
                  <a:schemeClr val="bg1"/>
                </a:solidFill>
              </a:rPr>
              <a:t>Players to wear arm bands in this section</a:t>
            </a:r>
          </a:p>
        </p:txBody>
      </p:sp>
      <p:sp>
        <p:nvSpPr>
          <p:cNvPr id="21" name="TextBox 20"/>
          <p:cNvSpPr txBox="1"/>
          <p:nvPr/>
        </p:nvSpPr>
        <p:spPr>
          <a:xfrm>
            <a:off x="6156176" y="3465241"/>
            <a:ext cx="792088" cy="1384995"/>
          </a:xfrm>
          <a:prstGeom prst="rect">
            <a:avLst/>
          </a:prstGeom>
          <a:noFill/>
        </p:spPr>
        <p:txBody>
          <a:bodyPr wrap="square" rtlCol="0">
            <a:spAutoFit/>
          </a:bodyPr>
          <a:lstStyle/>
          <a:p>
            <a:pPr algn="ctr"/>
            <a:r>
              <a:rPr lang="en-AU" sz="1400" dirty="0">
                <a:solidFill>
                  <a:schemeClr val="bg1"/>
                </a:solidFill>
              </a:rPr>
              <a:t>Players to wear arm bands in this section</a:t>
            </a:r>
          </a:p>
        </p:txBody>
      </p:sp>
    </p:spTree>
    <p:extLst>
      <p:ext uri="{BB962C8B-B14F-4D97-AF65-F5344CB8AC3E}">
        <p14:creationId xmlns:p14="http://schemas.microsoft.com/office/powerpoint/2010/main" val="1554466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Ground Set Up For 1 Game</a:t>
            </a:r>
          </a:p>
        </p:txBody>
      </p:sp>
      <p:pic>
        <p:nvPicPr>
          <p:cNvPr id="11" name="Picture 10" descr="AFL ground.jpg"/>
          <p:cNvPicPr>
            <a:picLocks noChangeAspect="1"/>
          </p:cNvPicPr>
          <p:nvPr/>
        </p:nvPicPr>
        <p:blipFill>
          <a:blip r:embed="rId2" cstate="print"/>
          <a:stretch>
            <a:fillRect/>
          </a:stretch>
        </p:blipFill>
        <p:spPr>
          <a:xfrm>
            <a:off x="539552" y="1633487"/>
            <a:ext cx="8101470" cy="5072113"/>
          </a:xfrm>
          <a:prstGeom prst="ellipse">
            <a:avLst/>
          </a:prstGeom>
          <a:ln>
            <a:noFill/>
          </a:ln>
          <a:effectLst>
            <a:softEdge rad="112500"/>
          </a:effectLst>
        </p:spPr>
      </p:pic>
      <p:sp>
        <p:nvSpPr>
          <p:cNvPr id="12" name="Oval 11"/>
          <p:cNvSpPr/>
          <p:nvPr/>
        </p:nvSpPr>
        <p:spPr>
          <a:xfrm rot="5400000">
            <a:off x="2758700" y="2972046"/>
            <a:ext cx="3647240" cy="27323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Connector 13"/>
          <p:cNvCxnSpPr/>
          <p:nvPr/>
        </p:nvCxnSpPr>
        <p:spPr>
          <a:xfrm flipH="1">
            <a:off x="3282746" y="5029200"/>
            <a:ext cx="25846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3283456" y="3810000"/>
            <a:ext cx="2583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44474" y="3968888"/>
            <a:ext cx="1461197" cy="738664"/>
          </a:xfrm>
          <a:prstGeom prst="rect">
            <a:avLst/>
          </a:prstGeom>
          <a:noFill/>
        </p:spPr>
        <p:txBody>
          <a:bodyPr wrap="square" rtlCol="0">
            <a:spAutoFit/>
          </a:bodyPr>
          <a:lstStyle/>
          <a:p>
            <a:pPr algn="ctr"/>
            <a:r>
              <a:rPr lang="en-AU" sz="1400" dirty="0">
                <a:solidFill>
                  <a:schemeClr val="bg1"/>
                </a:solidFill>
              </a:rPr>
              <a:t>Players to wear arm bands in this section</a:t>
            </a:r>
          </a:p>
        </p:txBody>
      </p:sp>
    </p:spTree>
    <p:extLst>
      <p:ext uri="{BB962C8B-B14F-4D97-AF65-F5344CB8AC3E}">
        <p14:creationId xmlns:p14="http://schemas.microsoft.com/office/powerpoint/2010/main" val="1074289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Ground Set Up For 1 Game</a:t>
            </a:r>
          </a:p>
        </p:txBody>
      </p:sp>
      <p:pic>
        <p:nvPicPr>
          <p:cNvPr id="11" name="Picture 10" descr="AFL ground.jpg"/>
          <p:cNvPicPr>
            <a:picLocks noChangeAspect="1"/>
          </p:cNvPicPr>
          <p:nvPr/>
        </p:nvPicPr>
        <p:blipFill>
          <a:blip r:embed="rId2" cstate="print"/>
          <a:stretch>
            <a:fillRect/>
          </a:stretch>
        </p:blipFill>
        <p:spPr>
          <a:xfrm rot="5400000">
            <a:off x="524336" y="3267279"/>
            <a:ext cx="8101470" cy="5072113"/>
          </a:xfrm>
          <a:prstGeom prst="ellipse">
            <a:avLst/>
          </a:prstGeom>
          <a:ln>
            <a:noFill/>
          </a:ln>
          <a:effectLst>
            <a:softEdge rad="112500"/>
          </a:effectLst>
        </p:spPr>
      </p:pic>
      <p:sp>
        <p:nvSpPr>
          <p:cNvPr id="12" name="Oval 11"/>
          <p:cNvSpPr/>
          <p:nvPr/>
        </p:nvSpPr>
        <p:spPr>
          <a:xfrm rot="5400000">
            <a:off x="2757990" y="2667246"/>
            <a:ext cx="3647240" cy="27323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Connector 13"/>
          <p:cNvCxnSpPr/>
          <p:nvPr/>
        </p:nvCxnSpPr>
        <p:spPr>
          <a:xfrm flipH="1">
            <a:off x="3282746" y="5029200"/>
            <a:ext cx="25846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3282746" y="3505200"/>
            <a:ext cx="2583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43764" y="3664088"/>
            <a:ext cx="1461197" cy="738664"/>
          </a:xfrm>
          <a:prstGeom prst="rect">
            <a:avLst/>
          </a:prstGeom>
          <a:noFill/>
        </p:spPr>
        <p:txBody>
          <a:bodyPr wrap="square" rtlCol="0">
            <a:spAutoFit/>
          </a:bodyPr>
          <a:lstStyle/>
          <a:p>
            <a:pPr algn="ctr"/>
            <a:r>
              <a:rPr lang="en-AU" sz="1400" dirty="0">
                <a:solidFill>
                  <a:schemeClr val="bg1"/>
                </a:solidFill>
              </a:rPr>
              <a:t>Players to wear arm bands in this section</a:t>
            </a:r>
          </a:p>
        </p:txBody>
      </p:sp>
    </p:spTree>
    <p:extLst>
      <p:ext uri="{BB962C8B-B14F-4D97-AF65-F5344CB8AC3E}">
        <p14:creationId xmlns:p14="http://schemas.microsoft.com/office/powerpoint/2010/main" val="2368941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r>
              <a:rPr lang="en-AU" dirty="0"/>
              <a:t>When the ball is in transition from the back zone to the forward zone, it must be touched by a player in the centre zone. </a:t>
            </a:r>
          </a:p>
          <a:p>
            <a:r>
              <a:rPr lang="en-AU" dirty="0"/>
              <a:t>Failure for this to occur will see a free kick awarded to the opposition team at the point at</a:t>
            </a:r>
          </a:p>
          <a:p>
            <a:r>
              <a:rPr lang="en-AU" dirty="0"/>
              <a:t>which the ball entered the end zone.</a:t>
            </a:r>
            <a:endParaRPr lang="en-AU" sz="1700" dirty="0">
              <a:cs typeface="Calibri"/>
            </a:endParaRPr>
          </a:p>
          <a:p>
            <a:endParaRPr lang="en-AU" dirty="0"/>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Transition Of Ball</a:t>
            </a:r>
          </a:p>
        </p:txBody>
      </p:sp>
    </p:spTree>
    <p:extLst>
      <p:ext uri="{BB962C8B-B14F-4D97-AF65-F5344CB8AC3E}">
        <p14:creationId xmlns:p14="http://schemas.microsoft.com/office/powerpoint/2010/main" val="2201144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r>
              <a:rPr lang="en-AU" dirty="0"/>
              <a:t>Only players who are positioned as forward zone players may score.</a:t>
            </a:r>
          </a:p>
          <a:p>
            <a:endParaRPr lang="en-AU" dirty="0"/>
          </a:p>
          <a:p>
            <a:endParaRPr lang="en-AU" dirty="0"/>
          </a:p>
          <a:p>
            <a:endParaRPr lang="en-AU" dirty="0"/>
          </a:p>
          <a:p>
            <a:endParaRPr lang="en-AU" dirty="0"/>
          </a:p>
          <a:p>
            <a:endParaRPr lang="en-AU" dirty="0"/>
          </a:p>
          <a:p>
            <a:r>
              <a:rPr lang="en-AU" dirty="0"/>
              <a:t>When all players are in position, a ball-up is conducted between two</a:t>
            </a:r>
          </a:p>
          <a:p>
            <a:r>
              <a:rPr lang="en-AU" dirty="0"/>
              <a:t>centre players of similar height as nominated by the umpire. Alternate</a:t>
            </a:r>
          </a:p>
          <a:p>
            <a:r>
              <a:rPr lang="en-US" dirty="0"/>
              <a:t>players for subsequent bounces.</a:t>
            </a: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830997"/>
          </a:xfrm>
          <a:prstGeom prst="rect">
            <a:avLst/>
          </a:prstGeom>
          <a:noFill/>
        </p:spPr>
        <p:txBody>
          <a:bodyPr wrap="square" rtlCol="0">
            <a:spAutoFit/>
          </a:bodyPr>
          <a:lstStyle/>
          <a:p>
            <a:r>
              <a:rPr lang="en-AU" sz="2400" b="1" dirty="0"/>
              <a:t>Scoring</a:t>
            </a:r>
            <a:br>
              <a:rPr lang="en-AU" sz="2400" b="1" dirty="0"/>
            </a:br>
            <a:endParaRPr lang="en-AU" sz="2400" b="1" dirty="0"/>
          </a:p>
        </p:txBody>
      </p:sp>
      <p:sp>
        <p:nvSpPr>
          <p:cNvPr id="7" name="TextBox 6"/>
          <p:cNvSpPr txBox="1"/>
          <p:nvPr/>
        </p:nvSpPr>
        <p:spPr>
          <a:xfrm>
            <a:off x="276618" y="2045519"/>
            <a:ext cx="6124182" cy="2308324"/>
          </a:xfrm>
          <a:prstGeom prst="rect">
            <a:avLst/>
          </a:prstGeom>
          <a:noFill/>
        </p:spPr>
        <p:txBody>
          <a:bodyPr wrap="square" rtlCol="0">
            <a:spAutoFit/>
          </a:bodyPr>
          <a:lstStyle/>
          <a:p>
            <a:br>
              <a:rPr lang="en-AU" sz="2400" b="1" dirty="0"/>
            </a:br>
            <a:r>
              <a:rPr lang="en-AU" sz="2400" b="1" dirty="0"/>
              <a:t>Start Of Play And Restarting After A Goal</a:t>
            </a:r>
          </a:p>
          <a:p>
            <a:endParaRPr lang="en-AU" sz="2400" b="1" dirty="0"/>
          </a:p>
          <a:p>
            <a:endParaRPr lang="en-AU" sz="2400" b="1" dirty="0"/>
          </a:p>
          <a:p>
            <a:endParaRPr lang="en-AU" sz="2400" b="1" dirty="0"/>
          </a:p>
          <a:p>
            <a:endParaRPr lang="en-AU" sz="2400" b="1" dirty="0"/>
          </a:p>
        </p:txBody>
      </p:sp>
    </p:spTree>
    <p:extLst>
      <p:ext uri="{BB962C8B-B14F-4D97-AF65-F5344CB8AC3E}">
        <p14:creationId xmlns:p14="http://schemas.microsoft.com/office/powerpoint/2010/main" val="1136351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r>
              <a:rPr lang="en-AU" dirty="0"/>
              <a:t>From a kick – a free kick is awarded against the player who last kicked</a:t>
            </a:r>
          </a:p>
          <a:p>
            <a:r>
              <a:rPr lang="en-US" dirty="0"/>
              <a:t>the ball.</a:t>
            </a:r>
          </a:p>
          <a:p>
            <a:r>
              <a:rPr lang="en-AU" dirty="0"/>
              <a:t>If there is doubt, or if the ball came off hands or body, the umpire</a:t>
            </a:r>
          </a:p>
          <a:p>
            <a:r>
              <a:rPr lang="en-AU" dirty="0"/>
              <a:t>shall call a ball-up 5m in from the boundary. Full possession at the</a:t>
            </a:r>
          </a:p>
          <a:p>
            <a:r>
              <a:rPr lang="en-US" dirty="0"/>
              <a:t>ball-up is not permitted.</a:t>
            </a:r>
          </a:p>
          <a:p>
            <a:endParaRPr lang="en-AU" dirty="0"/>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Out Of Bounds</a:t>
            </a:r>
          </a:p>
        </p:txBody>
      </p:sp>
    </p:spTree>
    <p:extLst>
      <p:ext uri="{BB962C8B-B14F-4D97-AF65-F5344CB8AC3E}">
        <p14:creationId xmlns:p14="http://schemas.microsoft.com/office/powerpoint/2010/main" val="333357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r>
              <a:rPr lang="en-AU" dirty="0"/>
              <a:t>Players can perform a modified tackle.</a:t>
            </a:r>
          </a:p>
          <a:p>
            <a:pPr marL="285750" indent="-285750">
              <a:buFont typeface="Arial" panose="020B0604020202020204" pitchFamily="34" charset="0"/>
              <a:buChar char="•"/>
            </a:pPr>
            <a:r>
              <a:rPr lang="en-AU" sz="1600" dirty="0"/>
              <a:t>A player in possession of the ball may be tackled by an opponent wrapping both arms around the area below the top of the shoulders and on/above the knees. The tackle may be from either side or from behind providing the tackle from behind does not thrust forward the player with the ball (that is push the player in the back).</a:t>
            </a:r>
          </a:p>
          <a:p>
            <a:pPr marL="285750" indent="-285750">
              <a:buFont typeface="Arial" panose="020B0604020202020204" pitchFamily="34" charset="0"/>
              <a:buChar char="•"/>
            </a:pPr>
            <a:r>
              <a:rPr lang="en-AU" sz="1600" dirty="0"/>
              <a:t> If the player in possession of the ball is taken to the ground in the act of tackling, they will receive a free kick. </a:t>
            </a:r>
          </a:p>
          <a:p>
            <a:pPr marL="285750" indent="-285750">
              <a:buFont typeface="Arial" panose="020B0604020202020204" pitchFamily="34" charset="0"/>
              <a:buChar char="•"/>
            </a:pPr>
            <a:r>
              <a:rPr lang="en-AU" sz="1600" dirty="0"/>
              <a:t>If the umpire feels the player drops to the ground deliberately in order to receive a free kick, they will be penalised for holding the ball.</a:t>
            </a:r>
          </a:p>
          <a:p>
            <a:pPr marL="285750" indent="-285750">
              <a:buFont typeface="Arial" panose="020B0604020202020204" pitchFamily="34" charset="0"/>
              <a:buChar char="•"/>
            </a:pPr>
            <a:r>
              <a:rPr lang="en-AU" sz="1600" dirty="0"/>
              <a:t> A player in possession of the ball, when held by an opponent applying the wrap-around tackle, should be given a reasonable chance to dispose of the ball by kick or by handball, or by attempting to kick or handball, otherwise a free kick shall be awarded to the tackler for holding the ball.</a:t>
            </a:r>
          </a:p>
          <a:p>
            <a:pPr marL="285750" indent="-285750">
              <a:buFont typeface="Arial" panose="020B0604020202020204" pitchFamily="34" charset="0"/>
              <a:buChar char="•"/>
            </a:pPr>
            <a:r>
              <a:rPr lang="en-AU" sz="1600" dirty="0"/>
              <a:t> The field umpire shall conduct a ball-up when the player with the ball has the ball held to the body by an opponent, unless the player has had a reasonable time to dispose of the ball before being tackled, in which case a free kick shall be awarded to the tackler for </a:t>
            </a:r>
            <a:r>
              <a:rPr lang="en-US" sz="1600" dirty="0"/>
              <a:t>holding the ball.</a:t>
            </a:r>
            <a:r>
              <a:rPr lang="en-AU" sz="1600" dirty="0"/>
              <a:t> </a:t>
            </a:r>
          </a:p>
          <a:p>
            <a:pPr marL="285750" indent="-285750">
              <a:buFont typeface="Arial" panose="020B0604020202020204" pitchFamily="34" charset="0"/>
              <a:buChar char="•"/>
            </a:pPr>
            <a:endParaRPr lang="en-AU" sz="1600" dirty="0"/>
          </a:p>
          <a:p>
            <a:pPr marL="285750" indent="-285750">
              <a:buFont typeface="Arial" panose="020B0604020202020204" pitchFamily="34" charset="0"/>
              <a:buChar char="•"/>
            </a:pPr>
            <a:r>
              <a:rPr lang="en-AU" sz="1600" dirty="0"/>
              <a:t>View the following YouTube clip for greater clarity</a:t>
            </a:r>
          </a:p>
          <a:p>
            <a:r>
              <a:rPr lang="en-AU" sz="1600" u="sng" dirty="0">
                <a:hlinkClick r:id="rId2"/>
              </a:rPr>
              <a:t>	</a:t>
            </a:r>
            <a:r>
              <a:rPr lang="en-US" u="sng" dirty="0">
                <a:hlinkClick r:id="rId2"/>
              </a:rPr>
              <a:t>https://www.youtube.com/watch?v=y9kWXQaFezA</a:t>
            </a:r>
            <a:endParaRPr lang="en-US" dirty="0"/>
          </a:p>
          <a:p>
            <a:pPr marL="285750" indent="-285750">
              <a:buFont typeface="Arial" panose="020B0604020202020204" pitchFamily="34" charset="0"/>
              <a:buChar char="•"/>
            </a:pPr>
            <a:endParaRPr lang="en-AU" dirty="0"/>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a:latin typeface="Calibri Light" panose="020F0302020204030204" pitchFamily="34" charset="0"/>
              </a:rPr>
              <a:t>Under 9s Competition</a:t>
            </a:r>
            <a:endParaRPr lang="en-AU" sz="3600" dirty="0">
              <a:latin typeface="Calibri Light" panose="020F0302020204030204" pitchFamily="34" charset="0"/>
            </a:endParaRP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Tackling</a:t>
            </a:r>
          </a:p>
        </p:txBody>
      </p:sp>
    </p:spTree>
    <p:extLst>
      <p:ext uri="{BB962C8B-B14F-4D97-AF65-F5344CB8AC3E}">
        <p14:creationId xmlns:p14="http://schemas.microsoft.com/office/powerpoint/2010/main" val="118481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r>
              <a:rPr lang="en-AU" dirty="0"/>
              <a:t>The field umpire shall allow play to continue if the ball is knocked accidently out of a player’s hands by an opponent.</a:t>
            </a:r>
          </a:p>
          <a:p>
            <a:r>
              <a:rPr lang="en-AU" dirty="0"/>
              <a:t> A player not in possession of the ball, when held by an opponent, shall be awarded a free kick.</a:t>
            </a:r>
          </a:p>
          <a:p>
            <a:r>
              <a:rPr lang="en-AU" dirty="0"/>
              <a:t> There is strictly no bumping, slinging or deliberately bringing the opposition player in possession of the ball to the ground.</a:t>
            </a:r>
          </a:p>
          <a:p>
            <a:r>
              <a:rPr lang="en-US" dirty="0"/>
              <a:t>Players cannot:</a:t>
            </a:r>
          </a:p>
          <a:p>
            <a:pPr marL="285750" indent="-285750">
              <a:buFont typeface="Arial" panose="020B0604020202020204" pitchFamily="34" charset="0"/>
              <a:buChar char="•"/>
            </a:pPr>
            <a:r>
              <a:rPr lang="en-AU" dirty="0"/>
              <a:t> knock the ball out of an opponent’s hands on purpose;</a:t>
            </a:r>
          </a:p>
          <a:p>
            <a:pPr marL="285750" indent="-285750">
              <a:buFont typeface="Arial" panose="020B0604020202020204" pitchFamily="34" charset="0"/>
              <a:buChar char="•"/>
            </a:pPr>
            <a:r>
              <a:rPr lang="en-AU" dirty="0"/>
              <a:t> push the player in the side;</a:t>
            </a:r>
          </a:p>
          <a:p>
            <a:pPr marL="285750" indent="-285750">
              <a:buFont typeface="Arial" panose="020B0604020202020204" pitchFamily="34" charset="0"/>
              <a:buChar char="•"/>
            </a:pPr>
            <a:r>
              <a:rPr lang="en-AU" dirty="0"/>
              <a:t> steal the ball from another player;</a:t>
            </a:r>
          </a:p>
          <a:p>
            <a:pPr marL="285750" indent="-285750">
              <a:buFont typeface="Arial" panose="020B0604020202020204" pitchFamily="34" charset="0"/>
              <a:buChar char="•"/>
            </a:pPr>
            <a:r>
              <a:rPr lang="en-US" dirty="0"/>
              <a:t> smother an opponent’s kick;</a:t>
            </a:r>
          </a:p>
          <a:p>
            <a:pPr marL="285750" indent="-285750">
              <a:buFont typeface="Arial" panose="020B0604020202020204" pitchFamily="34" charset="0"/>
              <a:buChar char="•"/>
            </a:pPr>
            <a:r>
              <a:rPr lang="en-US" dirty="0"/>
              <a:t> shepherd an opponent.</a:t>
            </a:r>
            <a:endParaRPr lang="en-AU" dirty="0"/>
          </a:p>
          <a:p>
            <a:endParaRPr lang="en-AU" dirty="0"/>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7026656" cy="646331"/>
          </a:xfrm>
          <a:prstGeom prst="rect">
            <a:avLst/>
          </a:prstGeom>
          <a:noFill/>
        </p:spPr>
        <p:txBody>
          <a:bodyPr wrap="square" rtlCol="0">
            <a:spAutoFit/>
          </a:bodyPr>
          <a:lstStyle/>
          <a:p>
            <a:r>
              <a:rPr lang="en-AU" sz="3600">
                <a:latin typeface="Calibri Light" panose="020F0302020204030204" pitchFamily="34" charset="0"/>
              </a:rPr>
              <a:t>Under 9s Competition</a:t>
            </a:r>
            <a:endParaRPr lang="en-AU" sz="3600" dirty="0">
              <a:latin typeface="Calibri Light" panose="020F0302020204030204" pitchFamily="34" charset="0"/>
            </a:endParaRP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Contact/Prohibited Contact</a:t>
            </a:r>
          </a:p>
        </p:txBody>
      </p:sp>
    </p:spTree>
    <p:extLst>
      <p:ext uri="{BB962C8B-B14F-4D97-AF65-F5344CB8AC3E}">
        <p14:creationId xmlns:p14="http://schemas.microsoft.com/office/powerpoint/2010/main" val="2085343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3628047300"/>
              </p:ext>
            </p:extLst>
          </p:nvPr>
        </p:nvGraphicFramePr>
        <p:xfrm>
          <a:off x="685800" y="1905000"/>
          <a:ext cx="7848872" cy="3784600"/>
        </p:xfrm>
        <a:graphic>
          <a:graphicData uri="http://schemas.openxmlformats.org/drawingml/2006/table">
            <a:tbl>
              <a:tblPr firstRow="1" bandRow="1">
                <a:tableStyleId>{5C22544A-7EE6-4342-B048-85BDC9FD1C3A}</a:tableStyleId>
              </a:tblPr>
              <a:tblGrid>
                <a:gridCol w="2781405">
                  <a:extLst>
                    <a:ext uri="{9D8B030D-6E8A-4147-A177-3AD203B41FA5}">
                      <a16:colId xmlns:a16="http://schemas.microsoft.com/office/drawing/2014/main" val="20000"/>
                    </a:ext>
                  </a:extLst>
                </a:gridCol>
                <a:gridCol w="5067467">
                  <a:extLst>
                    <a:ext uri="{9D8B030D-6E8A-4147-A177-3AD203B41FA5}">
                      <a16:colId xmlns:a16="http://schemas.microsoft.com/office/drawing/2014/main" val="20001"/>
                    </a:ext>
                  </a:extLst>
                </a:gridCol>
              </a:tblGrid>
              <a:tr h="370840">
                <a:tc>
                  <a:txBody>
                    <a:bodyPr/>
                    <a:lstStyle/>
                    <a:p>
                      <a:r>
                        <a:rPr lang="en-AU" dirty="0"/>
                        <a:t>ADMINISTRATION</a:t>
                      </a:r>
                    </a:p>
                  </a:txBody>
                  <a:tcPr/>
                </a:tc>
                <a:tc>
                  <a:txBody>
                    <a:bodyPr/>
                    <a:lstStyle/>
                    <a:p>
                      <a:r>
                        <a:rPr lang="en-AU" dirty="0"/>
                        <a:t>Modified Rules</a:t>
                      </a:r>
                    </a:p>
                  </a:txBody>
                  <a:tcPr/>
                </a:tc>
                <a:extLst>
                  <a:ext uri="{0D108BD9-81ED-4DB2-BD59-A6C34878D82A}">
                    <a16:rowId xmlns:a16="http://schemas.microsoft.com/office/drawing/2014/main" val="10000"/>
                  </a:ext>
                </a:extLst>
              </a:tr>
              <a:tr h="370840">
                <a:tc>
                  <a:txBody>
                    <a:bodyPr/>
                    <a:lstStyle/>
                    <a:p>
                      <a:r>
                        <a:rPr lang="en-AU" dirty="0"/>
                        <a:t>Ground Size</a:t>
                      </a:r>
                    </a:p>
                  </a:txBody>
                  <a:tcPr/>
                </a:tc>
                <a:tc>
                  <a:txBody>
                    <a:bodyPr/>
                    <a:lstStyle/>
                    <a:p>
                      <a:r>
                        <a:rPr lang="en-AU" dirty="0"/>
                        <a:t>100m</a:t>
                      </a:r>
                      <a:r>
                        <a:rPr lang="en-AU" baseline="0" dirty="0"/>
                        <a:t> x 80m (recommended max.) and divided into 3 equal zones (thirds) </a:t>
                      </a:r>
                      <a:br>
                        <a:rPr lang="en-AU" baseline="0" dirty="0"/>
                      </a:br>
                      <a:r>
                        <a:rPr lang="en-AU" baseline="0" dirty="0"/>
                        <a:t>NB: this will allow 2 games to be played on the one ground</a:t>
                      </a:r>
                      <a:endParaRPr lang="en-AU" dirty="0"/>
                    </a:p>
                  </a:txBody>
                  <a:tcPr/>
                </a:tc>
                <a:extLst>
                  <a:ext uri="{0D108BD9-81ED-4DB2-BD59-A6C34878D82A}">
                    <a16:rowId xmlns:a16="http://schemas.microsoft.com/office/drawing/2014/main" val="10001"/>
                  </a:ext>
                </a:extLst>
              </a:tr>
              <a:tr h="370840">
                <a:tc>
                  <a:txBody>
                    <a:bodyPr/>
                    <a:lstStyle/>
                    <a:p>
                      <a:r>
                        <a:rPr lang="en-AU" dirty="0"/>
                        <a:t>Zones</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2"/>
                  </a:ext>
                </a:extLst>
              </a:tr>
              <a:tr h="370840">
                <a:tc>
                  <a:txBody>
                    <a:bodyPr/>
                    <a:lstStyle/>
                    <a:p>
                      <a:r>
                        <a:rPr lang="en-AU" dirty="0"/>
                        <a:t># Players on Ground</a:t>
                      </a:r>
                    </a:p>
                  </a:txBody>
                  <a:tcPr/>
                </a:tc>
                <a:tc>
                  <a:txBody>
                    <a:bodyPr/>
                    <a:lstStyle/>
                    <a:p>
                      <a:r>
                        <a:rPr lang="en-AU" dirty="0"/>
                        <a:t>12 to 15 a side</a:t>
                      </a:r>
                    </a:p>
                  </a:txBody>
                  <a:tcPr/>
                </a:tc>
                <a:extLst>
                  <a:ext uri="{0D108BD9-81ED-4DB2-BD59-A6C34878D82A}">
                    <a16:rowId xmlns:a16="http://schemas.microsoft.com/office/drawing/2014/main" val="10003"/>
                  </a:ext>
                </a:extLst>
              </a:tr>
              <a:tr h="370840">
                <a:tc>
                  <a:txBody>
                    <a:bodyPr/>
                    <a:lstStyle/>
                    <a:p>
                      <a:r>
                        <a:rPr lang="en-AU" dirty="0"/>
                        <a:t>Ball Type</a:t>
                      </a:r>
                    </a:p>
                  </a:txBody>
                  <a:tcPr/>
                </a:tc>
                <a:tc>
                  <a:txBody>
                    <a:bodyPr/>
                    <a:lstStyle/>
                    <a:p>
                      <a:r>
                        <a:rPr lang="en-AU" dirty="0"/>
                        <a:t>Synthetic</a:t>
                      </a:r>
                      <a:r>
                        <a:rPr lang="en-AU" baseline="0" dirty="0"/>
                        <a:t> Only</a:t>
                      </a:r>
                      <a:endParaRPr lang="en-AU" dirty="0"/>
                    </a:p>
                  </a:txBody>
                  <a:tcPr/>
                </a:tc>
                <a:extLst>
                  <a:ext uri="{0D108BD9-81ED-4DB2-BD59-A6C34878D82A}">
                    <a16:rowId xmlns:a16="http://schemas.microsoft.com/office/drawing/2014/main" val="10004"/>
                  </a:ext>
                </a:extLst>
              </a:tr>
              <a:tr h="370840">
                <a:tc>
                  <a:txBody>
                    <a:bodyPr/>
                    <a:lstStyle/>
                    <a:p>
                      <a:r>
                        <a:rPr lang="en-AU" dirty="0"/>
                        <a:t>Ball Size</a:t>
                      </a:r>
                    </a:p>
                  </a:txBody>
                  <a:tcPr/>
                </a:tc>
                <a:tc>
                  <a:txBody>
                    <a:bodyPr/>
                    <a:lstStyle/>
                    <a:p>
                      <a:r>
                        <a:rPr lang="en-AU" dirty="0"/>
                        <a:t>2</a:t>
                      </a:r>
                    </a:p>
                  </a:txBody>
                  <a:tcPr/>
                </a:tc>
                <a:extLst>
                  <a:ext uri="{0D108BD9-81ED-4DB2-BD59-A6C34878D82A}">
                    <a16:rowId xmlns:a16="http://schemas.microsoft.com/office/drawing/2014/main" val="10005"/>
                  </a:ext>
                </a:extLst>
              </a:tr>
              <a:tr h="370840">
                <a:tc>
                  <a:txBody>
                    <a:bodyPr/>
                    <a:lstStyle/>
                    <a:p>
                      <a:r>
                        <a:rPr lang="en-AU" dirty="0"/>
                        <a:t>Quarter Duration (mins)</a:t>
                      </a:r>
                    </a:p>
                  </a:txBody>
                  <a:tcPr/>
                </a:tc>
                <a:tc>
                  <a:txBody>
                    <a:bodyPr/>
                    <a:lstStyle/>
                    <a:p>
                      <a:r>
                        <a:rPr lang="en-AU" dirty="0"/>
                        <a:t>10</a:t>
                      </a:r>
                    </a:p>
                  </a:txBody>
                  <a:tcPr/>
                </a:tc>
                <a:extLst>
                  <a:ext uri="{0D108BD9-81ED-4DB2-BD59-A6C34878D82A}">
                    <a16:rowId xmlns:a16="http://schemas.microsoft.com/office/drawing/2014/main" val="10006"/>
                  </a:ext>
                </a:extLst>
              </a:tr>
              <a:tr h="370840">
                <a:tc>
                  <a:txBody>
                    <a:bodyPr/>
                    <a:lstStyle/>
                    <a:p>
                      <a:r>
                        <a:rPr lang="en-AU" dirty="0"/>
                        <a:t>Break Length</a:t>
                      </a:r>
                    </a:p>
                  </a:txBody>
                  <a:tcPr/>
                </a:tc>
                <a:tc>
                  <a:txBody>
                    <a:bodyPr/>
                    <a:lstStyle/>
                    <a:p>
                      <a:r>
                        <a:rPr lang="en-AU" dirty="0"/>
                        <a:t>3-10-5</a:t>
                      </a:r>
                    </a:p>
                  </a:txBody>
                  <a:tcPr/>
                </a:tc>
                <a:extLst>
                  <a:ext uri="{0D108BD9-81ED-4DB2-BD59-A6C34878D82A}">
                    <a16:rowId xmlns:a16="http://schemas.microsoft.com/office/drawing/2014/main" val="10007"/>
                  </a:ext>
                </a:extLst>
              </a:tr>
            </a:tbl>
          </a:graphicData>
        </a:graphic>
      </p:graphicFrame>
      <p:sp>
        <p:nvSpPr>
          <p:cNvPr id="13" name="TextBox 12"/>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4" name="TextBox 13"/>
          <p:cNvSpPr txBox="1"/>
          <p:nvPr/>
        </p:nvSpPr>
        <p:spPr>
          <a:xfrm>
            <a:off x="364744" y="974519"/>
            <a:ext cx="7924800" cy="707886"/>
          </a:xfrm>
          <a:prstGeom prst="rect">
            <a:avLst/>
          </a:prstGeom>
          <a:noFill/>
        </p:spPr>
        <p:txBody>
          <a:bodyPr wrap="square" rtlCol="0">
            <a:spAutoFit/>
          </a:bodyPr>
          <a:lstStyle/>
          <a:p>
            <a:r>
              <a:rPr lang="en-AU" sz="2000" dirty="0"/>
              <a:t>The rules have not been modified in any way from the AFL Football Policy and are as follows;</a:t>
            </a:r>
          </a:p>
        </p:txBody>
      </p:sp>
    </p:spTree>
    <p:extLst>
      <p:ext uri="{BB962C8B-B14F-4D97-AF65-F5344CB8AC3E}">
        <p14:creationId xmlns:p14="http://schemas.microsoft.com/office/powerpoint/2010/main" val="1753347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4137675105"/>
              </p:ext>
            </p:extLst>
          </p:nvPr>
        </p:nvGraphicFramePr>
        <p:xfrm>
          <a:off x="685800" y="990600"/>
          <a:ext cx="7848872" cy="2570480"/>
        </p:xfrm>
        <a:graphic>
          <a:graphicData uri="http://schemas.openxmlformats.org/drawingml/2006/table">
            <a:tbl>
              <a:tblPr firstRow="1" bandRow="1">
                <a:tableStyleId>{5C22544A-7EE6-4342-B048-85BDC9FD1C3A}</a:tableStyleId>
              </a:tblPr>
              <a:tblGrid>
                <a:gridCol w="2781405">
                  <a:extLst>
                    <a:ext uri="{9D8B030D-6E8A-4147-A177-3AD203B41FA5}">
                      <a16:colId xmlns:a16="http://schemas.microsoft.com/office/drawing/2014/main" val="20000"/>
                    </a:ext>
                  </a:extLst>
                </a:gridCol>
                <a:gridCol w="5067467">
                  <a:extLst>
                    <a:ext uri="{9D8B030D-6E8A-4147-A177-3AD203B41FA5}">
                      <a16:colId xmlns:a16="http://schemas.microsoft.com/office/drawing/2014/main" val="20001"/>
                    </a:ext>
                  </a:extLst>
                </a:gridCol>
              </a:tblGrid>
              <a:tr h="370840">
                <a:tc>
                  <a:txBody>
                    <a:bodyPr/>
                    <a:lstStyle/>
                    <a:p>
                      <a:r>
                        <a:rPr lang="en-AU" dirty="0"/>
                        <a:t>UMPIRES</a:t>
                      </a:r>
                    </a:p>
                  </a:txBody>
                  <a:tcPr/>
                </a:tc>
                <a:tc>
                  <a:txBody>
                    <a:bodyPr/>
                    <a:lstStyle/>
                    <a:p>
                      <a:r>
                        <a:rPr lang="en-AU" dirty="0"/>
                        <a:t>Modified Rules</a:t>
                      </a:r>
                    </a:p>
                  </a:txBody>
                  <a:tcPr/>
                </a:tc>
                <a:extLst>
                  <a:ext uri="{0D108BD9-81ED-4DB2-BD59-A6C34878D82A}">
                    <a16:rowId xmlns:a16="http://schemas.microsoft.com/office/drawing/2014/main" val="10000"/>
                  </a:ext>
                </a:extLst>
              </a:tr>
              <a:tr h="370840">
                <a:tc>
                  <a:txBody>
                    <a:bodyPr/>
                    <a:lstStyle/>
                    <a:p>
                      <a:r>
                        <a:rPr lang="en-AU" dirty="0"/>
                        <a:t># Field Umpires</a:t>
                      </a:r>
                    </a:p>
                  </a:txBody>
                  <a:tcPr/>
                </a:tc>
                <a:tc>
                  <a:txBody>
                    <a:bodyPr/>
                    <a:lstStyle/>
                    <a:p>
                      <a:r>
                        <a:rPr lang="en-AU" dirty="0"/>
                        <a:t>Club – 1*</a:t>
                      </a:r>
                      <a:br>
                        <a:rPr lang="en-AU" dirty="0"/>
                      </a:br>
                      <a:r>
                        <a:rPr lang="en-AU" dirty="0"/>
                        <a:t>*EDFL Umpire where possible</a:t>
                      </a:r>
                    </a:p>
                  </a:txBody>
                  <a:tcPr/>
                </a:tc>
                <a:extLst>
                  <a:ext uri="{0D108BD9-81ED-4DB2-BD59-A6C34878D82A}">
                    <a16:rowId xmlns:a16="http://schemas.microsoft.com/office/drawing/2014/main" val="10001"/>
                  </a:ext>
                </a:extLst>
              </a:tr>
              <a:tr h="370840">
                <a:tc>
                  <a:txBody>
                    <a:bodyPr/>
                    <a:lstStyle/>
                    <a:p>
                      <a:r>
                        <a:rPr lang="en-AU" dirty="0"/>
                        <a:t>Boundary Umpires</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2"/>
                  </a:ext>
                </a:extLst>
              </a:tr>
              <a:tr h="370840">
                <a:tc>
                  <a:txBody>
                    <a:bodyPr/>
                    <a:lstStyle/>
                    <a:p>
                      <a:r>
                        <a:rPr lang="en-AU"/>
                        <a:t>Out Of Bounds</a:t>
                      </a:r>
                      <a:endParaRPr lang="en-AU" dirty="0"/>
                    </a:p>
                  </a:txBody>
                  <a:tcPr/>
                </a:tc>
                <a:tc>
                  <a:txBody>
                    <a:bodyPr/>
                    <a:lstStyle/>
                    <a:p>
                      <a:r>
                        <a:rPr lang="en-AU" u="none" dirty="0">
                          <a:latin typeface="+mn-lt"/>
                        </a:rPr>
                        <a:t>From</a:t>
                      </a:r>
                      <a:r>
                        <a:rPr lang="en-AU" u="none" baseline="0" dirty="0">
                          <a:latin typeface="+mn-lt"/>
                        </a:rPr>
                        <a:t> a kick a free kick is awarded against the player who last kicked the ball.</a:t>
                      </a:r>
                    </a:p>
                    <a:p>
                      <a:r>
                        <a:rPr lang="en-AU" u="none" baseline="0" dirty="0">
                          <a:latin typeface="+mn-lt"/>
                        </a:rPr>
                        <a:t>From hands, or if there is doubt, then the umpire shall ball it up 10m in from the boundary.</a:t>
                      </a:r>
                      <a:endParaRPr lang="en-AU" u="none" dirty="0">
                        <a:latin typeface="+mn-lt"/>
                      </a:endParaRPr>
                    </a:p>
                  </a:txBody>
                  <a:tcPr/>
                </a:tc>
                <a:extLst>
                  <a:ext uri="{0D108BD9-81ED-4DB2-BD59-A6C34878D82A}">
                    <a16:rowId xmlns:a16="http://schemas.microsoft.com/office/drawing/2014/main" val="10003"/>
                  </a:ext>
                </a:extLst>
              </a:tr>
            </a:tbl>
          </a:graphicData>
        </a:graphic>
      </p:graphicFrame>
      <p:sp>
        <p:nvSpPr>
          <p:cNvPr id="13" name="TextBox 12"/>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graphicFrame>
        <p:nvGraphicFramePr>
          <p:cNvPr id="15" name="Table 14"/>
          <p:cNvGraphicFramePr>
            <a:graphicFrameLocks noGrp="1"/>
          </p:cNvGraphicFramePr>
          <p:nvPr>
            <p:extLst>
              <p:ext uri="{D42A27DB-BD31-4B8C-83A1-F6EECF244321}">
                <p14:modId xmlns:p14="http://schemas.microsoft.com/office/powerpoint/2010/main" val="253142578"/>
              </p:ext>
            </p:extLst>
          </p:nvPr>
        </p:nvGraphicFramePr>
        <p:xfrm>
          <a:off x="685528" y="3505200"/>
          <a:ext cx="7848872" cy="3332480"/>
        </p:xfrm>
        <a:graphic>
          <a:graphicData uri="http://schemas.openxmlformats.org/drawingml/2006/table">
            <a:tbl>
              <a:tblPr firstRow="1" bandRow="1">
                <a:tableStyleId>{5C22544A-7EE6-4342-B048-85BDC9FD1C3A}</a:tableStyleId>
              </a:tblPr>
              <a:tblGrid>
                <a:gridCol w="2781405">
                  <a:extLst>
                    <a:ext uri="{9D8B030D-6E8A-4147-A177-3AD203B41FA5}">
                      <a16:colId xmlns:a16="http://schemas.microsoft.com/office/drawing/2014/main" val="20000"/>
                    </a:ext>
                  </a:extLst>
                </a:gridCol>
                <a:gridCol w="5067467">
                  <a:extLst>
                    <a:ext uri="{9D8B030D-6E8A-4147-A177-3AD203B41FA5}">
                      <a16:colId xmlns:a16="http://schemas.microsoft.com/office/drawing/2014/main" val="20001"/>
                    </a:ext>
                  </a:extLst>
                </a:gridCol>
              </a:tblGrid>
              <a:tr h="294640">
                <a:tc>
                  <a:txBody>
                    <a:bodyPr/>
                    <a:lstStyle/>
                    <a:p>
                      <a:r>
                        <a:rPr lang="en-AU" dirty="0"/>
                        <a:t>LAWS</a:t>
                      </a:r>
                    </a:p>
                  </a:txBody>
                  <a:tcPr/>
                </a:tc>
                <a:tc>
                  <a:txBody>
                    <a:bodyPr/>
                    <a:lstStyle/>
                    <a:p>
                      <a:r>
                        <a:rPr lang="en-AU" dirty="0"/>
                        <a:t>Modified Rules</a:t>
                      </a:r>
                    </a:p>
                  </a:txBody>
                  <a:tcPr/>
                </a:tc>
                <a:extLst>
                  <a:ext uri="{0D108BD9-81ED-4DB2-BD59-A6C34878D82A}">
                    <a16:rowId xmlns:a16="http://schemas.microsoft.com/office/drawing/2014/main" val="10000"/>
                  </a:ext>
                </a:extLst>
              </a:tr>
              <a:tr h="370840">
                <a:tc>
                  <a:txBody>
                    <a:bodyPr/>
                    <a:lstStyle/>
                    <a:p>
                      <a:r>
                        <a:rPr lang="en-AU" dirty="0"/>
                        <a:t>Tackling</a:t>
                      </a:r>
                    </a:p>
                  </a:txBody>
                  <a:tcPr/>
                </a:tc>
                <a:tc>
                  <a:txBody>
                    <a:bodyPr/>
                    <a:lstStyle/>
                    <a:p>
                      <a:r>
                        <a:rPr lang="en-AU" dirty="0">
                          <a:sym typeface="Wingdings"/>
                        </a:rPr>
                        <a:t>Modified (see video)</a:t>
                      </a:r>
                      <a:endParaRPr lang="en-AU" dirty="0"/>
                    </a:p>
                  </a:txBody>
                  <a:tcPr/>
                </a:tc>
                <a:extLst>
                  <a:ext uri="{0D108BD9-81ED-4DB2-BD59-A6C34878D82A}">
                    <a16:rowId xmlns:a16="http://schemas.microsoft.com/office/drawing/2014/main" val="10001"/>
                  </a:ext>
                </a:extLst>
              </a:tr>
              <a:tr h="370840">
                <a:tc>
                  <a:txBody>
                    <a:bodyPr/>
                    <a:lstStyle/>
                    <a:p>
                      <a:r>
                        <a:rPr lang="en-AU" dirty="0"/>
                        <a:t>Bumping</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2"/>
                  </a:ext>
                </a:extLst>
              </a:tr>
              <a:tr h="370840">
                <a:tc>
                  <a:txBody>
                    <a:bodyPr/>
                    <a:lstStyle/>
                    <a:p>
                      <a:r>
                        <a:rPr lang="en-AU" dirty="0"/>
                        <a:t>Stealing</a:t>
                      </a:r>
                      <a:r>
                        <a:rPr lang="en-AU" baseline="0" dirty="0"/>
                        <a:t> The Ball</a:t>
                      </a:r>
                      <a:endParaRPr lang="en-AU" dirty="0"/>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3"/>
                  </a:ext>
                </a:extLst>
              </a:tr>
              <a:tr h="370840">
                <a:tc>
                  <a:txBody>
                    <a:bodyPr/>
                    <a:lstStyle/>
                    <a:p>
                      <a:r>
                        <a:rPr lang="en-AU" dirty="0"/>
                        <a:t>Barging</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4"/>
                  </a:ext>
                </a:extLst>
              </a:tr>
              <a:tr h="370840">
                <a:tc>
                  <a:txBody>
                    <a:bodyPr/>
                    <a:lstStyle/>
                    <a:p>
                      <a:r>
                        <a:rPr lang="en-AU" dirty="0"/>
                        <a:t>Smothering</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5"/>
                  </a:ext>
                </a:extLst>
              </a:tr>
              <a:tr h="370840">
                <a:tc>
                  <a:txBody>
                    <a:bodyPr/>
                    <a:lstStyle/>
                    <a:p>
                      <a:r>
                        <a:rPr lang="en-AU" dirty="0"/>
                        <a:t>Fending Off</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6"/>
                  </a:ext>
                </a:extLst>
              </a:tr>
              <a:tr h="370840">
                <a:tc>
                  <a:txBody>
                    <a:bodyPr/>
                    <a:lstStyle/>
                    <a:p>
                      <a:r>
                        <a:rPr lang="en-AU" dirty="0"/>
                        <a:t>Shepherding</a:t>
                      </a:r>
                    </a:p>
                  </a:txBody>
                  <a:tcPr/>
                </a:tc>
                <a:tc>
                  <a:txBody>
                    <a:bodyPr/>
                    <a:lstStyle/>
                    <a:p>
                      <a:r>
                        <a:rPr lang="en-AU" u="none" dirty="0">
                          <a:latin typeface="Wingdings" panose="05000000000000000000" pitchFamily="2" charset="2"/>
                          <a:sym typeface="Wingdings"/>
                        </a:rPr>
                        <a:t></a:t>
                      </a:r>
                      <a:endParaRPr lang="en-AU" u="none" dirty="0">
                        <a:latin typeface="Wingdings" panose="05000000000000000000" pitchFamily="2" charset="2"/>
                      </a:endParaRPr>
                    </a:p>
                  </a:txBody>
                  <a:tcPr/>
                </a:tc>
                <a:extLst>
                  <a:ext uri="{0D108BD9-81ED-4DB2-BD59-A6C34878D82A}">
                    <a16:rowId xmlns:a16="http://schemas.microsoft.com/office/drawing/2014/main" val="10007"/>
                  </a:ext>
                </a:extLst>
              </a:tr>
              <a:tr h="370840">
                <a:tc>
                  <a:txBody>
                    <a:bodyPr/>
                    <a:lstStyle/>
                    <a:p>
                      <a:r>
                        <a:rPr lang="en-AU" dirty="0"/>
                        <a:t>Bouncing The Ball</a:t>
                      </a:r>
                    </a:p>
                  </a:txBody>
                  <a:tcPr/>
                </a:tc>
                <a:tc>
                  <a:txBody>
                    <a:bodyPr/>
                    <a:lstStyle/>
                    <a:p>
                      <a:r>
                        <a:rPr lang="en-AU" u="none" dirty="0">
                          <a:latin typeface="+mn-lt"/>
                        </a:rPr>
                        <a:t>1 Max</a:t>
                      </a: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graphicFrame>
        <p:nvGraphicFramePr>
          <p:cNvPr id="15" name="Table 14"/>
          <p:cNvGraphicFramePr>
            <a:graphicFrameLocks noGrp="1"/>
          </p:cNvGraphicFramePr>
          <p:nvPr>
            <p:extLst>
              <p:ext uri="{D42A27DB-BD31-4B8C-83A1-F6EECF244321}">
                <p14:modId xmlns:p14="http://schemas.microsoft.com/office/powerpoint/2010/main" val="2174546672"/>
              </p:ext>
            </p:extLst>
          </p:nvPr>
        </p:nvGraphicFramePr>
        <p:xfrm>
          <a:off x="685528" y="1219200"/>
          <a:ext cx="7848872" cy="4150360"/>
        </p:xfrm>
        <a:graphic>
          <a:graphicData uri="http://schemas.openxmlformats.org/drawingml/2006/table">
            <a:tbl>
              <a:tblPr firstRow="1" bandRow="1">
                <a:tableStyleId>{5C22544A-7EE6-4342-B048-85BDC9FD1C3A}</a:tableStyleId>
              </a:tblPr>
              <a:tblGrid>
                <a:gridCol w="2781405">
                  <a:extLst>
                    <a:ext uri="{9D8B030D-6E8A-4147-A177-3AD203B41FA5}">
                      <a16:colId xmlns:a16="http://schemas.microsoft.com/office/drawing/2014/main" val="20000"/>
                    </a:ext>
                  </a:extLst>
                </a:gridCol>
                <a:gridCol w="5067467">
                  <a:extLst>
                    <a:ext uri="{9D8B030D-6E8A-4147-A177-3AD203B41FA5}">
                      <a16:colId xmlns:a16="http://schemas.microsoft.com/office/drawing/2014/main" val="20001"/>
                    </a:ext>
                  </a:extLst>
                </a:gridCol>
              </a:tblGrid>
              <a:tr h="370840">
                <a:tc>
                  <a:txBody>
                    <a:bodyPr/>
                    <a:lstStyle/>
                    <a:p>
                      <a:r>
                        <a:rPr lang="en-AU" dirty="0"/>
                        <a:t>LAWS</a:t>
                      </a:r>
                    </a:p>
                  </a:txBody>
                  <a:tcPr/>
                </a:tc>
                <a:tc>
                  <a:txBody>
                    <a:bodyPr/>
                    <a:lstStyle/>
                    <a:p>
                      <a:r>
                        <a:rPr lang="en-AU" dirty="0"/>
                        <a:t>Modified Rules</a:t>
                      </a:r>
                    </a:p>
                  </a:txBody>
                  <a:tcPr/>
                </a:tc>
                <a:extLst>
                  <a:ext uri="{0D108BD9-81ED-4DB2-BD59-A6C34878D82A}">
                    <a16:rowId xmlns:a16="http://schemas.microsoft.com/office/drawing/2014/main" val="10000"/>
                  </a:ext>
                </a:extLst>
              </a:tr>
              <a:tr h="370840">
                <a:tc>
                  <a:txBody>
                    <a:bodyPr/>
                    <a:lstStyle/>
                    <a:p>
                      <a:r>
                        <a:rPr lang="en-AU" dirty="0"/>
                        <a:t>Kicking Off The Ground</a:t>
                      </a:r>
                    </a:p>
                  </a:txBody>
                  <a:tcPr/>
                </a:tc>
                <a:tc>
                  <a:txBody>
                    <a:bodyPr/>
                    <a:lstStyle/>
                    <a:p>
                      <a:r>
                        <a:rPr lang="en-AU" dirty="0">
                          <a:sym typeface="Wingdings"/>
                        </a:rPr>
                        <a:t></a:t>
                      </a:r>
                      <a:endParaRPr lang="en-AU" dirty="0"/>
                    </a:p>
                  </a:txBody>
                  <a:tcPr/>
                </a:tc>
                <a:extLst>
                  <a:ext uri="{0D108BD9-81ED-4DB2-BD59-A6C34878D82A}">
                    <a16:rowId xmlns:a16="http://schemas.microsoft.com/office/drawing/2014/main" val="10001"/>
                  </a:ext>
                </a:extLst>
              </a:tr>
              <a:tr h="370840">
                <a:tc>
                  <a:txBody>
                    <a:bodyPr/>
                    <a:lstStyle/>
                    <a:p>
                      <a:r>
                        <a:rPr lang="en-AU" dirty="0">
                          <a:latin typeface="+mn-lt"/>
                        </a:rPr>
                        <a:t>Ball Ups</a:t>
                      </a:r>
                    </a:p>
                  </a:txBody>
                  <a:tcPr/>
                </a:tc>
                <a:tc>
                  <a:txBody>
                    <a:bodyPr/>
                    <a:lstStyle/>
                    <a:p>
                      <a:r>
                        <a:rPr lang="en-AU" u="none" dirty="0">
                          <a:latin typeface="+mn-lt"/>
                        </a:rPr>
                        <a:t>Nominated Players of Equal Size</a:t>
                      </a:r>
                    </a:p>
                  </a:txBody>
                  <a:tcPr/>
                </a:tc>
                <a:extLst>
                  <a:ext uri="{0D108BD9-81ED-4DB2-BD59-A6C34878D82A}">
                    <a16:rowId xmlns:a16="http://schemas.microsoft.com/office/drawing/2014/main" val="10002"/>
                  </a:ext>
                </a:extLst>
              </a:tr>
              <a:tr h="370840">
                <a:tc>
                  <a:txBody>
                    <a:bodyPr/>
                    <a:lstStyle/>
                    <a:p>
                      <a:r>
                        <a:rPr lang="en-AU" dirty="0">
                          <a:latin typeface="+mn-lt"/>
                        </a:rPr>
                        <a:t>Centre Bounce</a:t>
                      </a:r>
                    </a:p>
                  </a:txBody>
                  <a:tcPr/>
                </a:tc>
                <a:tc>
                  <a:txBody>
                    <a:bodyPr/>
                    <a:lstStyle/>
                    <a:p>
                      <a:r>
                        <a:rPr lang="en-AU" u="none" dirty="0">
                          <a:latin typeface="+mn-lt"/>
                        </a:rPr>
                        <a:t>Provide equal opportunity for all players to compete, choosing players of equal size</a:t>
                      </a:r>
                    </a:p>
                  </a:txBody>
                  <a:tcPr/>
                </a:tc>
                <a:extLst>
                  <a:ext uri="{0D108BD9-81ED-4DB2-BD59-A6C34878D82A}">
                    <a16:rowId xmlns:a16="http://schemas.microsoft.com/office/drawing/2014/main" val="10003"/>
                  </a:ext>
                </a:extLst>
              </a:tr>
              <a:tr h="370840">
                <a:tc>
                  <a:txBody>
                    <a:bodyPr/>
                    <a:lstStyle/>
                    <a:p>
                      <a:r>
                        <a:rPr lang="en-AU" dirty="0">
                          <a:latin typeface="+mn-lt"/>
                        </a:rPr>
                        <a:t>Throw-Ins</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4"/>
                  </a:ext>
                </a:extLst>
              </a:tr>
              <a:tr h="370840">
                <a:tc>
                  <a:txBody>
                    <a:bodyPr/>
                    <a:lstStyle/>
                    <a:p>
                      <a:r>
                        <a:rPr lang="en-AU" dirty="0">
                          <a:latin typeface="+mn-lt"/>
                        </a:rPr>
                        <a:t>Distance Over</a:t>
                      </a:r>
                      <a:r>
                        <a:rPr lang="en-AU" baseline="0" dirty="0">
                          <a:latin typeface="+mn-lt"/>
                        </a:rPr>
                        <a:t> Which Marks Are Paid</a:t>
                      </a:r>
                      <a:endParaRPr lang="en-AU" dirty="0">
                        <a:latin typeface="+mn-lt"/>
                      </a:endParaRPr>
                    </a:p>
                  </a:txBody>
                  <a:tcPr/>
                </a:tc>
                <a:tc>
                  <a:txBody>
                    <a:bodyPr/>
                    <a:lstStyle/>
                    <a:p>
                      <a:r>
                        <a:rPr lang="en-AU" u="none" dirty="0">
                          <a:latin typeface="+mn-lt"/>
                        </a:rPr>
                        <a:t>A</a:t>
                      </a:r>
                      <a:r>
                        <a:rPr lang="en-AU" u="none" baseline="0" dirty="0">
                          <a:latin typeface="+mn-lt"/>
                        </a:rPr>
                        <a:t> mark is awarded, irrespective of the distance the ball has travelled, to any player who catches it or makes reasonable attempt to mark it</a:t>
                      </a:r>
                      <a:endParaRPr lang="en-AU" u="none" dirty="0">
                        <a:latin typeface="+mn-lt"/>
                      </a:endParaRPr>
                    </a:p>
                  </a:txBody>
                  <a:tcPr/>
                </a:tc>
                <a:extLst>
                  <a:ext uri="{0D108BD9-81ED-4DB2-BD59-A6C34878D82A}">
                    <a16:rowId xmlns:a16="http://schemas.microsoft.com/office/drawing/2014/main" val="10005"/>
                  </a:ext>
                </a:extLst>
              </a:tr>
              <a:tr h="370840">
                <a:tc>
                  <a:txBody>
                    <a:bodyPr/>
                    <a:lstStyle/>
                    <a:p>
                      <a:r>
                        <a:rPr lang="en-AU" dirty="0">
                          <a:latin typeface="+mn-lt"/>
                        </a:rPr>
                        <a:t>Distance Penalty</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6"/>
                  </a:ext>
                </a:extLst>
              </a:tr>
              <a:tr h="370840">
                <a:tc>
                  <a:txBody>
                    <a:bodyPr/>
                    <a:lstStyle/>
                    <a:p>
                      <a:r>
                        <a:rPr lang="en-AU" dirty="0">
                          <a:latin typeface="+mn-lt"/>
                        </a:rPr>
                        <a:t>Deliberate</a:t>
                      </a:r>
                      <a:r>
                        <a:rPr lang="en-AU" baseline="0" dirty="0">
                          <a:latin typeface="+mn-lt"/>
                        </a:rPr>
                        <a:t> Out Of Bounds</a:t>
                      </a:r>
                      <a:endParaRPr lang="en-AU" dirty="0">
                        <a:latin typeface="+mn-lt"/>
                      </a:endParaRP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7"/>
                  </a:ext>
                </a:extLst>
              </a:tr>
              <a:tr h="370840">
                <a:tc>
                  <a:txBody>
                    <a:bodyPr/>
                    <a:lstStyle/>
                    <a:p>
                      <a:r>
                        <a:rPr lang="en-AU" dirty="0">
                          <a:latin typeface="+mn-lt"/>
                        </a:rPr>
                        <a:t>Deliberate Rushed Behind</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945895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graphicFrame>
        <p:nvGraphicFramePr>
          <p:cNvPr id="15" name="Table 14"/>
          <p:cNvGraphicFramePr>
            <a:graphicFrameLocks noGrp="1"/>
          </p:cNvGraphicFramePr>
          <p:nvPr>
            <p:extLst>
              <p:ext uri="{D42A27DB-BD31-4B8C-83A1-F6EECF244321}">
                <p14:modId xmlns:p14="http://schemas.microsoft.com/office/powerpoint/2010/main" val="2762260422"/>
              </p:ext>
            </p:extLst>
          </p:nvPr>
        </p:nvGraphicFramePr>
        <p:xfrm>
          <a:off x="685528" y="1219200"/>
          <a:ext cx="7848872" cy="3774440"/>
        </p:xfrm>
        <a:graphic>
          <a:graphicData uri="http://schemas.openxmlformats.org/drawingml/2006/table">
            <a:tbl>
              <a:tblPr firstRow="1" bandRow="1">
                <a:tableStyleId>{5C22544A-7EE6-4342-B048-85BDC9FD1C3A}</a:tableStyleId>
              </a:tblPr>
              <a:tblGrid>
                <a:gridCol w="2781405">
                  <a:extLst>
                    <a:ext uri="{9D8B030D-6E8A-4147-A177-3AD203B41FA5}">
                      <a16:colId xmlns:a16="http://schemas.microsoft.com/office/drawing/2014/main" val="20000"/>
                    </a:ext>
                  </a:extLst>
                </a:gridCol>
                <a:gridCol w="5067467">
                  <a:extLst>
                    <a:ext uri="{9D8B030D-6E8A-4147-A177-3AD203B41FA5}">
                      <a16:colId xmlns:a16="http://schemas.microsoft.com/office/drawing/2014/main" val="20001"/>
                    </a:ext>
                  </a:extLst>
                </a:gridCol>
              </a:tblGrid>
              <a:tr h="370840">
                <a:tc>
                  <a:txBody>
                    <a:bodyPr/>
                    <a:lstStyle/>
                    <a:p>
                      <a:r>
                        <a:rPr lang="en-AU" dirty="0"/>
                        <a:t>COMPETITION DETAILS</a:t>
                      </a:r>
                    </a:p>
                  </a:txBody>
                  <a:tcPr/>
                </a:tc>
                <a:tc>
                  <a:txBody>
                    <a:bodyPr/>
                    <a:lstStyle/>
                    <a:p>
                      <a:r>
                        <a:rPr lang="en-AU" dirty="0"/>
                        <a:t>Modified Rules</a:t>
                      </a:r>
                    </a:p>
                  </a:txBody>
                  <a:tcPr/>
                </a:tc>
                <a:extLst>
                  <a:ext uri="{0D108BD9-81ED-4DB2-BD59-A6C34878D82A}">
                    <a16:rowId xmlns:a16="http://schemas.microsoft.com/office/drawing/2014/main" val="10000"/>
                  </a:ext>
                </a:extLst>
              </a:tr>
              <a:tr h="370840">
                <a:tc>
                  <a:txBody>
                    <a:bodyPr/>
                    <a:lstStyle/>
                    <a:p>
                      <a:r>
                        <a:rPr lang="en-AU" dirty="0"/>
                        <a:t>Premierships</a:t>
                      </a:r>
                      <a:r>
                        <a:rPr lang="en-AU" baseline="0" dirty="0"/>
                        <a:t>, Ladders / Finals</a:t>
                      </a:r>
                      <a:endParaRPr lang="en-AU" dirty="0"/>
                    </a:p>
                  </a:txBody>
                  <a:tcPr/>
                </a:tc>
                <a:tc>
                  <a:txBody>
                    <a:bodyPr/>
                    <a:lstStyle/>
                    <a:p>
                      <a:r>
                        <a:rPr lang="en-AU" dirty="0">
                          <a:sym typeface="Wingdings"/>
                        </a:rPr>
                        <a:t></a:t>
                      </a:r>
                      <a:endParaRPr lang="en-AU" dirty="0"/>
                    </a:p>
                  </a:txBody>
                  <a:tcPr/>
                </a:tc>
                <a:extLst>
                  <a:ext uri="{0D108BD9-81ED-4DB2-BD59-A6C34878D82A}">
                    <a16:rowId xmlns:a16="http://schemas.microsoft.com/office/drawing/2014/main" val="10001"/>
                  </a:ext>
                </a:extLst>
              </a:tr>
              <a:tr h="370840">
                <a:tc>
                  <a:txBody>
                    <a:bodyPr/>
                    <a:lstStyle/>
                    <a:p>
                      <a:r>
                        <a:rPr lang="en-AU" dirty="0">
                          <a:latin typeface="+mn-lt"/>
                        </a:rPr>
                        <a:t>Scores Kept</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2"/>
                  </a:ext>
                </a:extLst>
              </a:tr>
              <a:tr h="370840">
                <a:tc>
                  <a:txBody>
                    <a:bodyPr/>
                    <a:lstStyle/>
                    <a:p>
                      <a:r>
                        <a:rPr lang="en-AU" dirty="0">
                          <a:latin typeface="+mn-lt"/>
                        </a:rPr>
                        <a:t>Record Best Players / Goal Kickers</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3"/>
                  </a:ext>
                </a:extLst>
              </a:tr>
              <a:tr h="370840">
                <a:tc>
                  <a:txBody>
                    <a:bodyPr/>
                    <a:lstStyle/>
                    <a:p>
                      <a:r>
                        <a:rPr lang="en-AU" dirty="0">
                          <a:latin typeface="+mn-lt"/>
                        </a:rPr>
                        <a:t>League Representative Team Selected</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4"/>
                  </a:ext>
                </a:extLst>
              </a:tr>
              <a:tr h="370840">
                <a:tc>
                  <a:txBody>
                    <a:bodyPr/>
                    <a:lstStyle/>
                    <a:p>
                      <a:r>
                        <a:rPr lang="en-AU" dirty="0">
                          <a:latin typeface="+mn-lt"/>
                        </a:rPr>
                        <a:t>Coach Allowed On-Field</a:t>
                      </a:r>
                    </a:p>
                  </a:txBody>
                  <a:tcPr/>
                </a:tc>
                <a:tc>
                  <a:txBody>
                    <a:bodyPr/>
                    <a:lstStyle/>
                    <a:p>
                      <a:r>
                        <a:rPr lang="en-AU" u="none" dirty="0">
                          <a:latin typeface="+mn-lt"/>
                          <a:sym typeface="Wingdings"/>
                        </a:rPr>
                        <a:t>   We recommend to act as umpire</a:t>
                      </a:r>
                      <a:endParaRPr lang="en-AU" u="none" dirty="0">
                        <a:latin typeface="+mn-lt"/>
                      </a:endParaRPr>
                    </a:p>
                  </a:txBody>
                  <a:tcPr/>
                </a:tc>
                <a:extLst>
                  <a:ext uri="{0D108BD9-81ED-4DB2-BD59-A6C34878D82A}">
                    <a16:rowId xmlns:a16="http://schemas.microsoft.com/office/drawing/2014/main" val="10005"/>
                  </a:ext>
                </a:extLst>
              </a:tr>
              <a:tr h="370840">
                <a:tc>
                  <a:txBody>
                    <a:bodyPr/>
                    <a:lstStyle/>
                    <a:p>
                      <a:r>
                        <a:rPr lang="en-AU" dirty="0">
                          <a:latin typeface="+mn-lt"/>
                        </a:rPr>
                        <a:t>Runner</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6"/>
                  </a:ext>
                </a:extLst>
              </a:tr>
              <a:tr h="370840">
                <a:tc>
                  <a:txBody>
                    <a:bodyPr/>
                    <a:lstStyle/>
                    <a:p>
                      <a:r>
                        <a:rPr lang="en-AU" dirty="0">
                          <a:latin typeface="+mn-lt"/>
                        </a:rPr>
                        <a:t>Water Person</a:t>
                      </a:r>
                    </a:p>
                  </a:txBody>
                  <a:tcPr/>
                </a:tc>
                <a:tc>
                  <a:txBody>
                    <a:bodyPr/>
                    <a:lstStyle/>
                    <a:p>
                      <a:r>
                        <a:rPr lang="en-AU" u="none" dirty="0">
                          <a:latin typeface="+mn-lt"/>
                          <a:sym typeface="Wingdings"/>
                        </a:rPr>
                        <a:t></a:t>
                      </a:r>
                      <a:endParaRPr lang="en-AU" u="none" dirty="0">
                        <a:latin typeface="+mn-lt"/>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63899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31140" y="308228"/>
            <a:ext cx="3811342" cy="989457"/>
          </a:xfrm>
          <a:prstGeom prst="rect">
            <a:avLst/>
          </a:prstGeom>
        </p:spPr>
        <p:txBody>
          <a:bodyPr wrap="square" lIns="0" tIns="0" rIns="0" bIns="0" rtlCol="0">
            <a:noAutofit/>
          </a:bodyPr>
          <a:lstStyle/>
          <a:p>
            <a:pPr marL="317500">
              <a:lnSpc>
                <a:spcPts val="3460"/>
              </a:lnSpc>
              <a:spcBef>
                <a:spcPts val="173"/>
              </a:spcBef>
            </a:pPr>
            <a:endParaRPr sz="3300" dirty="0">
              <a:latin typeface="Calibri Light"/>
              <a:cs typeface="Calibri Light"/>
            </a:endParaRPr>
          </a:p>
        </p:txBody>
      </p:sp>
      <p:sp>
        <p:nvSpPr>
          <p:cNvPr id="6" name="object 6"/>
          <p:cNvSpPr txBox="1"/>
          <p:nvPr/>
        </p:nvSpPr>
        <p:spPr>
          <a:xfrm>
            <a:off x="403352" y="1822982"/>
            <a:ext cx="8431977" cy="3511017"/>
          </a:xfrm>
          <a:prstGeom prst="rect">
            <a:avLst/>
          </a:prstGeom>
        </p:spPr>
        <p:txBody>
          <a:bodyPr wrap="square" lIns="0" tIns="0" rIns="0" bIns="0" rtlCol="0">
            <a:noAutofit/>
          </a:bodyPr>
          <a:lstStyle/>
          <a:p>
            <a:pPr marL="298450" indent="-285750">
              <a:lnSpc>
                <a:spcPts val="1835"/>
              </a:lnSpc>
              <a:spcBef>
                <a:spcPts val="91"/>
              </a:spcBef>
              <a:buFont typeface="Wingdings" panose="05000000000000000000" pitchFamily="2" charset="2"/>
              <a:buChar char="§"/>
            </a:pPr>
            <a:r>
              <a:rPr lang="en-AU" sz="2000" dirty="0">
                <a:cs typeface="Calibri"/>
              </a:rPr>
              <a:t>All Players need to be registered and listed on the clubs Team Sheet, which is produced through </a:t>
            </a:r>
            <a:r>
              <a:rPr lang="en-AU" sz="2000" dirty="0" err="1">
                <a:cs typeface="Calibri"/>
              </a:rPr>
              <a:t>FootyWeb</a:t>
            </a:r>
            <a:r>
              <a:rPr lang="en-AU" sz="2000" dirty="0">
                <a:cs typeface="Calibri"/>
              </a:rPr>
              <a:t>.</a:t>
            </a:r>
          </a:p>
          <a:p>
            <a:pPr marL="298450" indent="-285750">
              <a:lnSpc>
                <a:spcPts val="1835"/>
              </a:lnSpc>
              <a:spcBef>
                <a:spcPts val="91"/>
              </a:spcBef>
              <a:buFont typeface="Wingdings" panose="05000000000000000000" pitchFamily="2" charset="2"/>
              <a:buChar char="§"/>
            </a:pPr>
            <a:endParaRPr lang="en-AU" sz="2000" dirty="0">
              <a:cs typeface="Calibri"/>
            </a:endParaRPr>
          </a:p>
          <a:p>
            <a:pPr marL="298450" indent="-285750">
              <a:lnSpc>
                <a:spcPts val="1835"/>
              </a:lnSpc>
              <a:spcBef>
                <a:spcPts val="91"/>
              </a:spcBef>
              <a:buFont typeface="Wingdings" panose="05000000000000000000" pitchFamily="2" charset="2"/>
              <a:buChar char="§"/>
            </a:pPr>
            <a:r>
              <a:rPr lang="en-AU" sz="2000" dirty="0">
                <a:cs typeface="Calibri"/>
              </a:rPr>
              <a:t>All Coaches need to be accredited and listed on the clubs Team Sheet, which is produced through </a:t>
            </a:r>
            <a:r>
              <a:rPr lang="en-AU" sz="2000" dirty="0" err="1">
                <a:cs typeface="Calibri"/>
              </a:rPr>
              <a:t>FootyWeb</a:t>
            </a:r>
            <a:r>
              <a:rPr lang="en-AU" sz="2000" dirty="0">
                <a:cs typeface="Calibri"/>
              </a:rPr>
              <a:t>.</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latin typeface="Calibri"/>
                <a:cs typeface="Calibri"/>
              </a:rPr>
              <a:t>At the end of the match, the Team Manager enters the scores as 0 – 0 and the game will be registered as having been played.</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latin typeface="Calibri"/>
                <a:cs typeface="Calibri"/>
              </a:rPr>
              <a:t>Under 9 matches are played on a Sunday at the scheduled time of 8:30am. Some matches maybe be played at 9:45am if there is no Under 11 game played after.</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r>
              <a:rPr lang="en-AU" sz="2000" dirty="0">
                <a:latin typeface="Calibri"/>
                <a:cs typeface="Calibri"/>
              </a:rPr>
              <a:t>All Officials still need to wear their EDFL Bibs (Coach, Team Manager, Match Day Official). These can be purchased through </a:t>
            </a:r>
            <a:r>
              <a:rPr lang="en-AU" sz="2000" dirty="0" err="1">
                <a:latin typeface="Calibri"/>
                <a:cs typeface="Calibri"/>
              </a:rPr>
              <a:t>Grashan</a:t>
            </a:r>
            <a:r>
              <a:rPr lang="en-AU" sz="2000" dirty="0">
                <a:latin typeface="Calibri"/>
                <a:cs typeface="Calibri"/>
              </a:rPr>
              <a:t> Sportwear.</a:t>
            </a:r>
          </a:p>
          <a:p>
            <a:pPr marL="298450" indent="-285750">
              <a:lnSpc>
                <a:spcPts val="1835"/>
              </a:lnSpc>
              <a:spcBef>
                <a:spcPts val="91"/>
              </a:spcBef>
              <a:buFont typeface="Wingdings" panose="05000000000000000000" pitchFamily="2" charset="2"/>
              <a:buChar char="§"/>
            </a:pPr>
            <a:endParaRPr lang="en-AU" sz="2000" dirty="0">
              <a:cs typeface="Calibri"/>
            </a:endParaRPr>
          </a:p>
          <a:p>
            <a:pPr marL="298450" indent="-285750">
              <a:lnSpc>
                <a:spcPts val="1835"/>
              </a:lnSpc>
              <a:spcBef>
                <a:spcPts val="91"/>
              </a:spcBef>
              <a:buFont typeface="Wingdings" panose="05000000000000000000" pitchFamily="2" charset="2"/>
              <a:buChar char="§"/>
            </a:pPr>
            <a:r>
              <a:rPr lang="en-AU" sz="2000" dirty="0">
                <a:cs typeface="Calibri"/>
              </a:rPr>
              <a:t>All EDFL matches operate under the By-Laws and modified rules should be read inline with the AFL Laws of the game. Failure to comply may result in individual sanctions, club sanctions or fines. It is important to ensure that you discuss any applicable compliance matters with your Clubs Junior Coordinator.</a:t>
            </a:r>
          </a:p>
          <a:p>
            <a:pPr marL="12700">
              <a:lnSpc>
                <a:spcPts val="1835"/>
              </a:lnSpc>
              <a:spcBef>
                <a:spcPts val="91"/>
              </a:spcBef>
            </a:pPr>
            <a:r>
              <a:rPr lang="en-AU" sz="2000" dirty="0">
                <a:latin typeface="Calibri"/>
                <a:cs typeface="Calibri"/>
              </a:rPr>
              <a:t> </a:t>
            </a: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298450" indent="-285750">
              <a:lnSpc>
                <a:spcPts val="1835"/>
              </a:lnSpc>
              <a:spcBef>
                <a:spcPts val="91"/>
              </a:spcBef>
              <a:buFont typeface="Wingdings" panose="05000000000000000000" pitchFamily="2" charset="2"/>
              <a:buChar char="§"/>
            </a:pPr>
            <a:endParaRPr lang="en-AU" sz="2000" dirty="0">
              <a:latin typeface="Calibri"/>
              <a:cs typeface="Calibri"/>
            </a:endParaRPr>
          </a:p>
          <a:p>
            <a:pPr marL="12700">
              <a:lnSpc>
                <a:spcPts val="1835"/>
              </a:lnSpc>
              <a:spcBef>
                <a:spcPts val="91"/>
              </a:spcBef>
            </a:pPr>
            <a:endParaRPr lang="en-AU" sz="1700" dirty="0">
              <a:latin typeface="Calibri"/>
              <a:cs typeface="Calibri"/>
            </a:endParaRPr>
          </a:p>
          <a:p>
            <a:pPr marL="12700">
              <a:lnSpc>
                <a:spcPts val="1835"/>
              </a:lnSpc>
              <a:spcBef>
                <a:spcPts val="91"/>
              </a:spcBef>
            </a:pPr>
            <a:endParaRPr lang="en-AU" sz="1700" dirty="0">
              <a:latin typeface="Calibri"/>
              <a:cs typeface="Calibri"/>
            </a:endParaRPr>
          </a:p>
          <a:p>
            <a:pPr marL="12700">
              <a:lnSpc>
                <a:spcPts val="1835"/>
              </a:lnSpc>
              <a:spcBef>
                <a:spcPts val="91"/>
              </a:spcBef>
            </a:pPr>
            <a:endParaRPr sz="1700" dirty="0">
              <a:latin typeface="Calibri"/>
              <a:cs typeface="Calibri"/>
            </a:endParaRPr>
          </a:p>
        </p:txBody>
      </p:sp>
      <p:sp>
        <p:nvSpPr>
          <p:cNvPr id="4" name="object 4"/>
          <p:cNvSpPr txBox="1"/>
          <p:nvPr/>
        </p:nvSpPr>
        <p:spPr>
          <a:xfrm>
            <a:off x="231140" y="2945920"/>
            <a:ext cx="133604" cy="241808"/>
          </a:xfrm>
          <a:prstGeom prst="rect">
            <a:avLst/>
          </a:prstGeom>
        </p:spPr>
        <p:txBody>
          <a:bodyPr wrap="square" lIns="0" tIns="0" rIns="0" bIns="0" rtlCol="0">
            <a:noAutofit/>
          </a:bodyPr>
          <a:lstStyle/>
          <a:p>
            <a:pPr marL="12700">
              <a:lnSpc>
                <a:spcPts val="1839"/>
              </a:lnSpc>
              <a:spcBef>
                <a:spcPts val="92"/>
              </a:spcBef>
            </a:pPr>
            <a:endParaRPr sz="1700" dirty="0">
              <a:latin typeface="Arial"/>
              <a:cs typeface="Arial"/>
            </a:endParaRPr>
          </a:p>
        </p:txBody>
      </p:sp>
      <p:sp>
        <p:nvSpPr>
          <p:cNvPr id="9" name="TextBox 8"/>
          <p:cNvSpPr txBox="1"/>
          <p:nvPr/>
        </p:nvSpPr>
        <p:spPr>
          <a:xfrm>
            <a:off x="364744" y="328188"/>
            <a:ext cx="4321048" cy="646331"/>
          </a:xfrm>
          <a:prstGeom prst="rect">
            <a:avLst/>
          </a:prstGeom>
          <a:noFill/>
        </p:spPr>
        <p:txBody>
          <a:bodyPr wrap="square" rtlCol="0">
            <a:spAutoFit/>
          </a:bodyPr>
          <a:lstStyle/>
          <a:p>
            <a:r>
              <a:rPr lang="en-AU" sz="3600" dirty="0">
                <a:latin typeface="Calibri Light" panose="020F0302020204030204" pitchFamily="34" charset="0"/>
              </a:rPr>
              <a:t>Under 9s Competition</a:t>
            </a:r>
          </a:p>
        </p:txBody>
      </p:sp>
      <p:sp>
        <p:nvSpPr>
          <p:cNvPr id="10" name="TextBox 9"/>
          <p:cNvSpPr txBox="1"/>
          <p:nvPr/>
        </p:nvSpPr>
        <p:spPr>
          <a:xfrm>
            <a:off x="403352" y="974519"/>
            <a:ext cx="4321048" cy="461665"/>
          </a:xfrm>
          <a:prstGeom prst="rect">
            <a:avLst/>
          </a:prstGeom>
          <a:noFill/>
        </p:spPr>
        <p:txBody>
          <a:bodyPr wrap="square" rtlCol="0">
            <a:spAutoFit/>
          </a:bodyPr>
          <a:lstStyle/>
          <a:p>
            <a:r>
              <a:rPr lang="en-AU" sz="2400" b="1" dirty="0"/>
              <a:t>Things To Know</a:t>
            </a:r>
          </a:p>
        </p:txBody>
      </p:sp>
    </p:spTree>
    <p:extLst>
      <p:ext uri="{BB962C8B-B14F-4D97-AF65-F5344CB8AC3E}">
        <p14:creationId xmlns:p14="http://schemas.microsoft.com/office/powerpoint/2010/main" val="2017335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9102</TotalTime>
  <Words>1480</Words>
  <Application>Microsoft Office PowerPoint</Application>
  <PresentationFormat>On-screen Show (4:3)</PresentationFormat>
  <Paragraphs>201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dc:creator>
  <cp:lastModifiedBy>Shannon</cp:lastModifiedBy>
  <cp:revision>36</cp:revision>
  <cp:lastPrinted>2016-02-10T00:23:22Z</cp:lastPrinted>
  <dcterms:modified xsi:type="dcterms:W3CDTF">2017-03-20T02:52:39Z</dcterms:modified>
</cp:coreProperties>
</file>